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25" r:id="rId4"/>
    <p:sldMasterId id="2147483738" r:id="rId5"/>
  </p:sldMasterIdLst>
  <p:notesMasterIdLst>
    <p:notesMasterId r:id="rId19"/>
  </p:notesMasterIdLst>
  <p:sldIdLst>
    <p:sldId id="305" r:id="rId6"/>
    <p:sldId id="274" r:id="rId7"/>
    <p:sldId id="544" r:id="rId8"/>
    <p:sldId id="556" r:id="rId9"/>
    <p:sldId id="554" r:id="rId10"/>
    <p:sldId id="546" r:id="rId11"/>
    <p:sldId id="557" r:id="rId12"/>
    <p:sldId id="558" r:id="rId13"/>
    <p:sldId id="547" r:id="rId14"/>
    <p:sldId id="555" r:id="rId15"/>
    <p:sldId id="548" r:id="rId16"/>
    <p:sldId id="549" r:id="rId17"/>
    <p:sldId id="532" r:id="rId18"/>
  </p:sldIdLst>
  <p:sldSz cx="24384000" cy="13716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nica Maria Munoz Vela" initials="M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000"/>
    <a:srgbClr val="0FB5CC"/>
    <a:srgbClr val="33CCCC"/>
    <a:srgbClr val="1095A8"/>
    <a:srgbClr val="409E64"/>
    <a:srgbClr val="31579D"/>
    <a:srgbClr val="C11C3F"/>
    <a:srgbClr val="452F89"/>
    <a:srgbClr val="11899B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4" autoAdjust="0"/>
    <p:restoredTop sz="93525" autoAdjust="0"/>
  </p:normalViewPr>
  <p:slideViewPr>
    <p:cSldViewPr snapToGrid="0">
      <p:cViewPr varScale="1">
        <p:scale>
          <a:sx n="54" d="100"/>
          <a:sy n="54" d="100"/>
        </p:scale>
        <p:origin x="1072" y="216"/>
      </p:cViewPr>
      <p:guideLst>
        <p:guide orient="horz" pos="4320"/>
        <p:guide pos="768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media/image1.png>
</file>

<file path=ppt/media/image10.jpg>
</file>

<file path=ppt/media/image2.jp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060409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760752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A481B8-75BF-C911-5BFB-7A1D22CC6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5BE2B85-71F0-294F-565F-3384744717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8E9AAD11-4ECA-C275-81C6-A5EC17EEE8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1007088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9E489-3518-9BE7-03BC-9C726A063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B599F03-43DA-AB81-DD75-C8CBEB9C7B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CCE5B81-C961-70D0-5ED6-E389C70592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3409512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E1C400-B7B6-9B26-4C39-ABFA76E7F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3DDE2139-2DDE-DD91-95BC-E5FFDD62FB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67DE72C-565F-C008-A9FD-A3395ACA66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980462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5C6851-FE16-F10C-D8EC-07F38B7AFD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37D6FEC-86CC-8D46-AAAA-ADE2528B20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EDB75FA-63FB-8B5E-E7A0-5F2638D164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Agregar:</a:t>
            </a:r>
            <a:r>
              <a:rPr lang="es-CO" baseline="0" dirty="0"/>
              <a:t> </a:t>
            </a:r>
            <a:r>
              <a:rPr lang="es-CO" dirty="0" err="1"/>
              <a:t>Celsia</a:t>
            </a:r>
            <a:r>
              <a:rPr lang="es-CO" dirty="0"/>
              <a:t>, Bavaria</a:t>
            </a:r>
          </a:p>
        </p:txBody>
      </p:sp>
    </p:spTree>
    <p:extLst>
      <p:ext uri="{BB962C8B-B14F-4D97-AF65-F5344CB8AC3E}">
        <p14:creationId xmlns:p14="http://schemas.microsoft.com/office/powerpoint/2010/main" val="2748999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13F44-D1F5-C127-0838-17CF0EFE3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0924238-61F4-7050-63D4-5DAD239180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62516B2-6BF9-86EC-6060-C333DEAEC2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73675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CE7B69-BB3D-4E8F-B81D-85BE6C6809F0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s-CO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950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D1F82-142C-084E-AD36-784259682C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C51075-95C5-8B4E-AA60-02403D8DB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20B0FF-0DDA-FD4E-9BD6-5E1C8663E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E323A3-8BAA-EC4B-841D-5F46A599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A1BD8A-2D56-A643-AF2C-C15E13F0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3850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5BB932-D725-3848-AB53-7EFD7F29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B9A114-5094-AC4E-9D99-BF004ECD8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855194-2FAE-0C44-8F89-6DCB95EF8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440598-6529-6B45-BD10-27E869FBC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6DC44-D29F-B342-9140-D92198DE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245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5E71FE0-EF7C-2E44-A184-F4A63342D6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EFDB84-4289-EC46-B054-5D7E676FE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EE180-90F3-724A-8829-D9244B505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52851F-AABD-5B40-A8B0-3D73C3EEF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E0E275-DC07-F848-AF3B-9AC9AB181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1213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e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7428285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FD1F82-142C-084E-AD36-784259682C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C51075-95C5-8B4E-AA60-02403D8DB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20B0FF-0DDA-FD4E-9BD6-5E1C8663E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E323A3-8BAA-EC4B-841D-5F46A599B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A1BD8A-2D56-A643-AF2C-C15E13F07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1961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C05D4-7EE9-E74F-B1F0-8FD8D0D63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2B428A-5B4A-EA41-AA41-C34D3EBD1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0B7611-23B9-764F-B345-27F99780C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F9E433-7E8D-8A4F-AB2E-B52D6982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DE577B-2EFC-F244-A943-2199C01F4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136714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2EC12-5B6A-D744-88D6-1C541641A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47D2B9-CC1B-8D42-88AE-EFD29038D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8B2E7A-0F6E-F747-B6EB-82B67E586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9C7C4-2B07-4B44-916D-F6056DC5A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ABBEDF-77CB-004D-8F43-66234B5B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9567746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79F6B6-28FD-D648-990D-4EAFBA43F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E95348-992B-EC47-B73A-616134C6B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58F27C-CCFD-2147-B3E2-754ECAB00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904353-CE17-BB42-9427-0410A6651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9F1F99-09E2-7843-AA94-BE241EEC4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514F0E-6714-7643-8F22-098C574AF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157849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514F1-4D56-7348-89C2-29CE1D7BB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C4AB3B-D7C9-A846-9920-E36F6DCF4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336F2A-A266-2247-BACF-75D6FEC3B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3DFC6C4-BB4C-E740-9D9B-21773E95D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A06E1D0-6730-294A-B403-336BD8336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B1032D-573A-0D45-9E8E-D5F7AD8A5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387FEE9-7C5D-1A43-AE72-7B95BE04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ED6D941-084C-3D46-9140-4E27873E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385047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BDCB8-A4CC-3843-9984-93603D279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559E71E-D10D-4848-A9C3-4010010E7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941EA7C-0890-7246-B62A-955133E5A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3E722F4-6A1D-7B4A-B063-56A3C757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769077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885CB9-A8DE-1246-822A-CA394379D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B7C1948-0D5E-804D-BD00-26F5621F9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108D49-A0EB-5744-B522-80F1FC916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91628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C05D4-7EE9-E74F-B1F0-8FD8D0D63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2B428A-5B4A-EA41-AA41-C34D3EBD1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0B7611-23B9-764F-B345-27F99780C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F9E433-7E8D-8A4F-AB2E-B52D6982B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DE577B-2EFC-F244-A943-2199C01F4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492535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E8F57-B1D6-354C-B20C-01D8B72C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8B4A83-363F-534D-8A3E-AABB1703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751F85-B242-4243-881A-F8D483019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5CF0DA-B958-FC4C-85BB-27D51411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2DEE75-273D-DE4E-9C70-64CF4BBA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1919F2-EF42-8342-A52C-E0984659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25978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08212-BFCD-CE44-B60E-17420E3D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208137F-B022-D24F-9AFA-1C59EEC30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s-ES" dirty="0"/>
              <a:t>Haga clic en el icono para agregar una imagen</a:t>
            </a:r>
            <a:endParaRPr lang="es-CO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605BD9-05D1-2D44-80CA-B152813BF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760ACB-EE32-8649-83D3-EFCAEDFD2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5A8A40-3C9B-4E40-A26F-5FEA406E2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4D861F-65A2-B342-9BDB-6790F7BB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711029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5BB932-D725-3848-AB53-7EFD7F29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B9A114-5094-AC4E-9D99-BF004ECD8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855194-2FAE-0C44-8F89-6DCB95EF8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440598-6529-6B45-BD10-27E869FBC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6DC44-D29F-B342-9140-D92198DE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6311995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5E71FE0-EF7C-2E44-A184-F4A63342D6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EFDB84-4289-EC46-B054-5D7E676FE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AEE180-90F3-724A-8829-D9244B505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52851F-AABD-5B40-A8B0-3D73C3EEF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E0E275-DC07-F848-AF3B-9AC9AB181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5668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2EC12-5B6A-D744-88D6-1C541641A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47D2B9-CC1B-8D42-88AE-EFD29038D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8B2E7A-0F6E-F747-B6EB-82B67E586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59C7C4-2B07-4B44-916D-F6056DC5A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ABBEDF-77CB-004D-8F43-66234B5B9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54237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79F6B6-28FD-D648-990D-4EAFBA43F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E95348-992B-EC47-B73A-616134C6B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358F27C-CCFD-2147-B3E2-754ECAB00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904353-CE17-BB42-9427-0410A6651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9F1F99-09E2-7843-AA94-BE241EEC4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514F0E-6714-7643-8F22-098C574AF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521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8514F1-4D56-7348-89C2-29CE1D7BB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C4AB3B-D7C9-A846-9920-E36F6DCF4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336F2A-A266-2247-BACF-75D6FEC3B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3DFC6C4-BB4C-E740-9D9B-21773E95D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A06E1D0-6730-294A-B403-336BD8336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B1032D-573A-0D45-9E8E-D5F7AD8A5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387FEE9-7C5D-1A43-AE72-7B95BE04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ED6D941-084C-3D46-9140-4E27873E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64978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BDCB8-A4CC-3843-9984-93603D279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559E71E-D10D-4848-A9C3-4010010E7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941EA7C-0890-7246-B62A-955133E5A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3E722F4-6A1D-7B4A-B063-56A3C757C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41683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9885CB9-A8DE-1246-822A-CA394379D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3D999-B37B-7E40-9B98-5E4653FA7D7D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B7C1948-0D5E-804D-BD00-26F5621F9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4108D49-A0EB-5744-B522-80F1FC916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9B28E-6F6B-E346-BA8F-EFC4921937C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1022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E8F57-B1D6-354C-B20C-01D8B72C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8B4A83-363F-534D-8A3E-AABB17035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751F85-B242-4243-881A-F8D483019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F5CF0DA-B958-FC4C-85BB-27D51411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2DEE75-273D-DE4E-9C70-64CF4BBA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1919F2-EF42-8342-A52C-E0984659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902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E08212-BFCD-CE44-B60E-17420E3DA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208137F-B022-D24F-9AFA-1C59EEC30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F605BD9-05D1-2D44-80CA-B152813BF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760ACB-EE32-8649-83D3-EFCAEDFD2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5A8A40-3C9B-4E40-A26F-5FEA406E2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4D861F-65A2-B342-9BDB-6790F7BB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2751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8C51F7-C9A5-2149-907F-8F9A29F6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278A53-4844-C047-9A99-BF2C2CDC8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72F1B0-6E57-2242-97F4-6E6DB3511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528AE-560C-384C-AA93-9DC6CCD4F11F}" type="datetimeFigureOut">
              <a:rPr lang="es-CO" smtClean="0"/>
              <a:t>12/11/24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AC5C0E-25EC-4642-B10C-5DACDCD7A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D8D31A-F385-8A44-B0B4-8BC674E07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506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8C51F7-C9A5-2149-907F-8F9A29F62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278A53-4844-C047-9A99-BF2C2CDC8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E72F1B0-6E57-2242-97F4-6E6DB3511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528AE-560C-384C-AA93-9DC6CCD4F11F}" type="datetimeFigureOut">
              <a:rPr lang="es-CO" smtClean="0"/>
              <a:t>12/11/24</a:t>
            </a:fld>
            <a:endParaRPr lang="es-CO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AC5C0E-25EC-4642-B10C-5DACDCD7AC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D8D31A-F385-8A44-B0B4-8BC674E07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FC8D2-9917-E840-9438-EC5B634D023D}" type="slidenum">
              <a:rPr lang="es-CO" smtClean="0"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93157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629485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BB6F7-7AEB-6535-89B4-964D231F5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„Poner una cita aqui“">
            <a:extLst>
              <a:ext uri="{FF2B5EF4-FFF2-40B4-BE49-F238E27FC236}">
                <a16:creationId xmlns:a16="http://schemas.microsoft.com/office/drawing/2014/main" id="{C56DFAFD-582E-C7AF-7D18-4C57FC45055F}"/>
              </a:ext>
            </a:extLst>
          </p:cNvPr>
          <p:cNvSpPr txBox="1">
            <a:spLocks/>
          </p:cNvSpPr>
          <p:nvPr/>
        </p:nvSpPr>
        <p:spPr>
          <a:xfrm>
            <a:off x="3083295" y="863744"/>
            <a:ext cx="18549484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Procesamiento de datos: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D01545D-FFFC-F659-E09A-370BA5EF539B}"/>
              </a:ext>
            </a:extLst>
          </p:cNvPr>
          <p:cNvSpPr txBox="1"/>
          <p:nvPr/>
        </p:nvSpPr>
        <p:spPr>
          <a:xfrm>
            <a:off x="2319972" y="3763749"/>
            <a:ext cx="18845043" cy="7879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O" sz="4400" dirty="0"/>
              <a:t>Conversión de variables categóricas</a:t>
            </a:r>
          </a:p>
          <a:p>
            <a:pPr marL="1200150" lvl="1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4400" dirty="0"/>
              <a:t>Ordinales: Ej. Tecnólogo, profesional, maestría, doctorado a 1, 2, 3, 4, 5</a:t>
            </a:r>
          </a:p>
          <a:p>
            <a:pPr marL="1200150" lvl="1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4400" dirty="0"/>
              <a:t>Priorización: Asignar el puntaje apropiado de acuerdo a la priorización asignada.</a:t>
            </a:r>
          </a:p>
          <a:p>
            <a:pPr marL="1200150" lvl="1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CO" sz="4400" dirty="0"/>
              <a:t>Categóricas normales: Convertir en ”1” o “0”. (</a:t>
            </a:r>
            <a:r>
              <a:rPr lang="es-CO" sz="4400" dirty="0" err="1"/>
              <a:t>Dummies</a:t>
            </a:r>
            <a:r>
              <a:rPr lang="es-CO" sz="4400" dirty="0"/>
              <a:t>)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O" sz="4400" dirty="0"/>
              <a:t>Eliminar información redundante (información correlacionada)</a:t>
            </a:r>
          </a:p>
          <a:p>
            <a:pPr marL="1200150" lvl="1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CO" sz="4400" dirty="0"/>
          </a:p>
          <a:p>
            <a:endParaRPr lang="es-CO" sz="4400" dirty="0"/>
          </a:p>
        </p:txBody>
      </p:sp>
    </p:spTree>
    <p:extLst>
      <p:ext uri="{BB962C8B-B14F-4D97-AF65-F5344CB8AC3E}">
        <p14:creationId xmlns:p14="http://schemas.microsoft.com/office/powerpoint/2010/main" val="3316571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762D8C-9E1B-A3B2-E908-F29394EAC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395" y="300447"/>
            <a:ext cx="21031200" cy="1436914"/>
          </a:xfrm>
        </p:spPr>
        <p:txBody>
          <a:bodyPr/>
          <a:lstStyle/>
          <a:p>
            <a:pPr defTabSz="914400">
              <a:spcBef>
                <a:spcPts val="1000"/>
              </a:spcBef>
              <a:buFont typeface="Arial" panose="020B0604020202020204" pitchFamily="34" charset="0"/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</a:rPr>
              <a:t>Diagrama de correlación: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2B63902-9CB4-3CE7-E968-918594E16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66" y="1737361"/>
            <a:ext cx="14385393" cy="11027130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F6A531A2-3115-0DA6-33B3-1AC1F706A8F9}"/>
              </a:ext>
            </a:extLst>
          </p:cNvPr>
          <p:cNvSpPr/>
          <p:nvPr/>
        </p:nvSpPr>
        <p:spPr>
          <a:xfrm>
            <a:off x="8876371" y="3456878"/>
            <a:ext cx="981307" cy="735981"/>
          </a:xfrm>
          <a:prstGeom prst="ellipse">
            <a:avLst/>
          </a:prstGeom>
          <a:noFill/>
          <a:ln w="69850">
            <a:solidFill>
              <a:srgbClr val="FDE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36361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9BF24-FB15-8A4C-8C2A-6AEBD9CAD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2EDD701-98E6-991C-71F9-C2292E4F2EAE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1C9B689-1790-325A-8BFD-AC4D16D0A388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„Poner una cita aqui“">
            <a:extLst>
              <a:ext uri="{FF2B5EF4-FFF2-40B4-BE49-F238E27FC236}">
                <a16:creationId xmlns:a16="http://schemas.microsoft.com/office/drawing/2014/main" id="{AEB9DCB2-E948-E5AD-ED4A-5EDA7B7CE645}"/>
              </a:ext>
            </a:extLst>
          </p:cNvPr>
          <p:cNvSpPr txBox="1">
            <a:spLocks/>
          </p:cNvSpPr>
          <p:nvPr/>
        </p:nvSpPr>
        <p:spPr>
          <a:xfrm>
            <a:off x="2478505" y="185988"/>
            <a:ext cx="19611474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60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Puntajes de segmentos y tamaño de los mismos en ejercicio con datos reales: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82430BC-21F1-3491-EE29-9050A6764215}"/>
              </a:ext>
            </a:extLst>
          </p:cNvPr>
          <p:cNvSpPr txBox="1"/>
          <p:nvPr/>
        </p:nvSpPr>
        <p:spPr>
          <a:xfrm>
            <a:off x="-8641976" y="-173915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9253229-E318-5345-26D3-34F0A1AE39E7}"/>
              </a:ext>
            </a:extLst>
          </p:cNvPr>
          <p:cNvSpPr txBox="1"/>
          <p:nvPr/>
        </p:nvSpPr>
        <p:spPr>
          <a:xfrm>
            <a:off x="-8677835" y="-112955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7024211-A48F-A183-928D-3CFA12BF1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70" y="3466808"/>
            <a:ext cx="12644838" cy="6806191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50CAD1F-9A7B-125F-314B-57B79E910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37608" y="2041220"/>
            <a:ext cx="9898329" cy="9633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52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„Poner una cita aqui“">
            <a:extLst>
              <a:ext uri="{FF2B5EF4-FFF2-40B4-BE49-F238E27FC236}">
                <a16:creationId xmlns:a16="http://schemas.microsoft.com/office/drawing/2014/main" id="{787E65E4-F968-954C-B499-A2382C3D8263}"/>
              </a:ext>
            </a:extLst>
          </p:cNvPr>
          <p:cNvSpPr txBox="1">
            <a:spLocks/>
          </p:cNvSpPr>
          <p:nvPr/>
        </p:nvSpPr>
        <p:spPr>
          <a:xfrm>
            <a:off x="0" y="1972749"/>
            <a:ext cx="24344812" cy="1422402"/>
          </a:xfrm>
          <a:prstGeom prst="rect">
            <a:avLst/>
          </a:prstGeom>
        </p:spPr>
        <p:txBody>
          <a:bodyPr/>
          <a:lstStyle>
            <a:defPPr>
              <a:defRPr lang="es-CO"/>
            </a:defPPr>
            <a:lvl1pPr marR="0" lvl="0" indent="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5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axlinePro-Bold" panose="02000503060000020004" pitchFamily="50" charset="0"/>
                <a:ea typeface="Helvetica Light"/>
                <a:cs typeface="Helvetica Light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es-CO" sz="10800" b="1" dirty="0">
                <a:latin typeface="Lato" panose="020F0502020204030203" pitchFamily="34" charset="0"/>
                <a:sym typeface="Helvetica Light"/>
              </a:rPr>
              <a:t>¡Gracias!</a:t>
            </a:r>
          </a:p>
        </p:txBody>
      </p:sp>
      <p:sp>
        <p:nvSpPr>
          <p:cNvPr id="9" name="„Poner una cita aqui“">
            <a:extLst>
              <a:ext uri="{FF2B5EF4-FFF2-40B4-BE49-F238E27FC236}">
                <a16:creationId xmlns:a16="http://schemas.microsoft.com/office/drawing/2014/main" id="{41F5A08A-858B-774B-BE5B-2CEEC17C2118}"/>
              </a:ext>
            </a:extLst>
          </p:cNvPr>
          <p:cNvSpPr txBox="1">
            <a:spLocks/>
          </p:cNvSpPr>
          <p:nvPr/>
        </p:nvSpPr>
        <p:spPr>
          <a:xfrm>
            <a:off x="39188" y="3671888"/>
            <a:ext cx="24344812" cy="755136"/>
          </a:xfrm>
          <a:prstGeom prst="rect">
            <a:avLst/>
          </a:prstGeom>
        </p:spPr>
        <p:txBody>
          <a:bodyPr/>
          <a:lstStyle>
            <a:defPPr>
              <a:defRPr lang="es-CO"/>
            </a:defPPr>
            <a:lvl1pPr marR="0" lvl="0" indent="0" algn="ctr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sz="2400" b="0" i="1" u="none" strike="noStrike" cap="none" spc="0" normalizeH="0" baseline="0">
                <a:ln>
                  <a:noFill/>
                </a:ln>
                <a:solidFill>
                  <a:srgbClr val="08B4CB"/>
                </a:solidFill>
                <a:effectLst/>
                <a:uLnTx/>
                <a:uFillTx/>
                <a:latin typeface="DaxlinePro-Bold" panose="02000503060000020004" pitchFamily="50" charset="0"/>
                <a:ea typeface="Helvetica Light"/>
                <a:cs typeface="Helvetica Light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defTabSz="1828800">
              <a:spcBef>
                <a:spcPts val="2000"/>
              </a:spcBef>
              <a:defRPr/>
            </a:pPr>
            <a:r>
              <a:rPr lang="es-CO" sz="5400" b="1" dirty="0">
                <a:latin typeface="Lato" panose="020F0502020204030203" pitchFamily="34" charset="0"/>
                <a:sym typeface="Helvetica Light"/>
              </a:rPr>
              <a:t>Aprendiendo juntos a lo largo de la Vida</a:t>
            </a:r>
          </a:p>
        </p:txBody>
      </p:sp>
    </p:spTree>
    <p:extLst>
      <p:ext uri="{BB962C8B-B14F-4D97-AF65-F5344CB8AC3E}">
        <p14:creationId xmlns:p14="http://schemas.microsoft.com/office/powerpoint/2010/main" val="3753774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740C47-DE40-EB4C-B538-F6AC89522CC9}"/>
              </a:ext>
            </a:extLst>
          </p:cNvPr>
          <p:cNvSpPr txBox="1"/>
          <p:nvPr/>
        </p:nvSpPr>
        <p:spPr>
          <a:xfrm>
            <a:off x="25655451" y="17112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8985AEC-23E6-3C4D-AB7B-14237ACD87C4}"/>
              </a:ext>
            </a:extLst>
          </p:cNvPr>
          <p:cNvSpPr txBox="1"/>
          <p:nvPr/>
        </p:nvSpPr>
        <p:spPr>
          <a:xfrm>
            <a:off x="24453669" y="17843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/>
          </a:p>
        </p:txBody>
      </p:sp>
      <p:sp>
        <p:nvSpPr>
          <p:cNvPr id="7" name="„Poner una cita aqui“">
            <a:extLst>
              <a:ext uri="{FF2B5EF4-FFF2-40B4-BE49-F238E27FC236}">
                <a16:creationId xmlns:a16="http://schemas.microsoft.com/office/drawing/2014/main" id="{B50C8BED-4A63-4149-B8BE-338DA4BF6EE3}"/>
              </a:ext>
            </a:extLst>
          </p:cNvPr>
          <p:cNvSpPr txBox="1">
            <a:spLocks/>
          </p:cNvSpPr>
          <p:nvPr/>
        </p:nvSpPr>
        <p:spPr>
          <a:xfrm>
            <a:off x="4285669" y="2857470"/>
            <a:ext cx="9387826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Contenido</a:t>
            </a:r>
          </a:p>
        </p:txBody>
      </p:sp>
      <p:cxnSp>
        <p:nvCxnSpPr>
          <p:cNvPr id="10" name="Conector recto 9"/>
          <p:cNvCxnSpPr>
            <a:cxnSpLocks/>
          </p:cNvCxnSpPr>
          <p:nvPr/>
        </p:nvCxnSpPr>
        <p:spPr>
          <a:xfrm>
            <a:off x="3719631" y="4356638"/>
            <a:ext cx="0" cy="7492750"/>
          </a:xfrm>
          <a:prstGeom prst="line">
            <a:avLst/>
          </a:prstGeom>
          <a:ln w="82550">
            <a:solidFill>
              <a:srgbClr val="00B0F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Elipse 10"/>
          <p:cNvSpPr/>
          <p:nvPr/>
        </p:nvSpPr>
        <p:spPr>
          <a:xfrm>
            <a:off x="3467697" y="4627621"/>
            <a:ext cx="503867" cy="501578"/>
          </a:xfrm>
          <a:prstGeom prst="ellipse">
            <a:avLst/>
          </a:prstGeom>
          <a:solidFill>
            <a:srgbClr val="FED2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4" name="CuadroTexto 13"/>
          <p:cNvSpPr txBox="1"/>
          <p:nvPr/>
        </p:nvSpPr>
        <p:spPr>
          <a:xfrm>
            <a:off x="4192198" y="7490471"/>
            <a:ext cx="14363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4800" dirty="0">
                <a:latin typeface="Lato" panose="020F0502020204030203" pitchFamily="34" charset="0"/>
              </a:rPr>
              <a:t>Filtrado colaborativo basado en productos: </a:t>
            </a:r>
            <a:r>
              <a:rPr lang="es-CO" sz="4800" dirty="0" err="1">
                <a:latin typeface="Lato" panose="020F0502020204030203" pitchFamily="34" charset="0"/>
              </a:rPr>
              <a:t>Recomendador</a:t>
            </a:r>
            <a:r>
              <a:rPr lang="es-CO" sz="4800" dirty="0">
                <a:latin typeface="Lato" panose="020F0502020204030203" pitchFamily="34" charset="0"/>
              </a:rPr>
              <a:t> basado en  conocimiento</a:t>
            </a:r>
            <a:endParaRPr kumimoji="0" lang="es-CO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3439107" y="5717393"/>
            <a:ext cx="503867" cy="501578"/>
          </a:xfrm>
          <a:prstGeom prst="ellipse">
            <a:avLst/>
          </a:prstGeom>
          <a:solidFill>
            <a:srgbClr val="FED2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7" name="Elipse 16"/>
          <p:cNvSpPr/>
          <p:nvPr/>
        </p:nvSpPr>
        <p:spPr>
          <a:xfrm>
            <a:off x="3412461" y="9437024"/>
            <a:ext cx="503867" cy="501578"/>
          </a:xfrm>
          <a:prstGeom prst="ellipse">
            <a:avLst/>
          </a:prstGeom>
          <a:solidFill>
            <a:srgbClr val="FED2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4285669" y="9272314"/>
            <a:ext cx="130558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sz="4800" dirty="0">
                <a:latin typeface="Lato" panose="020F0502020204030203" pitchFamily="34" charset="0"/>
              </a:rPr>
              <a:t>Filtrado colaborativo: Análisis de canasta de compras</a:t>
            </a:r>
          </a:p>
        </p:txBody>
      </p:sp>
      <p:sp>
        <p:nvSpPr>
          <p:cNvPr id="19" name="Elipse 18"/>
          <p:cNvSpPr/>
          <p:nvPr/>
        </p:nvSpPr>
        <p:spPr>
          <a:xfrm>
            <a:off x="3407807" y="7799152"/>
            <a:ext cx="503867" cy="501578"/>
          </a:xfrm>
          <a:prstGeom prst="ellipse">
            <a:avLst/>
          </a:prstGeom>
          <a:solidFill>
            <a:srgbClr val="FED200"/>
          </a:solidFill>
          <a:ln>
            <a:solidFill>
              <a:srgbClr val="FED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O" sz="48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15939E7-F4EB-4431-1EBC-A85FE6D4567B}"/>
              </a:ext>
            </a:extLst>
          </p:cNvPr>
          <p:cNvSpPr txBox="1"/>
          <p:nvPr/>
        </p:nvSpPr>
        <p:spPr>
          <a:xfrm>
            <a:off x="4166316" y="4374060"/>
            <a:ext cx="112913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4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Lato" panose="020F0502020204030203" pitchFamily="34" charset="0"/>
              </a:rPr>
              <a:t>Contexto de filtrado </a:t>
            </a:r>
            <a:r>
              <a:rPr lang="es-CO" sz="4800" dirty="0">
                <a:latin typeface="Lato" panose="020F0502020204030203" pitchFamily="34" charset="0"/>
              </a:rPr>
              <a:t>colaborativo</a:t>
            </a:r>
            <a:endParaRPr kumimoji="0" lang="es-CO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Lato" panose="020F0502020204030203" pitchFamily="34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D5683C6-6541-1D97-0994-2637B878D653}"/>
              </a:ext>
            </a:extLst>
          </p:cNvPr>
          <p:cNvSpPr txBox="1"/>
          <p:nvPr/>
        </p:nvSpPr>
        <p:spPr>
          <a:xfrm>
            <a:off x="4166316" y="5440699"/>
            <a:ext cx="126044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4800" dirty="0">
                <a:latin typeface="Lato" panose="020F0502020204030203" pitchFamily="34" charset="0"/>
              </a:rPr>
              <a:t>Filtrado colaborativo basado en productos: </a:t>
            </a:r>
            <a:r>
              <a:rPr lang="es-CO" sz="4800" dirty="0" err="1">
                <a:latin typeface="Lato" panose="020F0502020204030203" pitchFamily="34" charset="0"/>
              </a:rPr>
              <a:t>Recomendador</a:t>
            </a:r>
            <a:r>
              <a:rPr lang="es-CO" sz="4800" dirty="0">
                <a:latin typeface="Lato" panose="020F0502020204030203" pitchFamily="34" charset="0"/>
              </a:rPr>
              <a:t> simple</a:t>
            </a:r>
            <a:endParaRPr kumimoji="0" lang="es-CO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33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F6525-E0BB-E93E-1E78-201325475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„Poner una cita aqui“">
            <a:extLst>
              <a:ext uri="{FF2B5EF4-FFF2-40B4-BE49-F238E27FC236}">
                <a16:creationId xmlns:a16="http://schemas.microsoft.com/office/drawing/2014/main" id="{280EE67C-018B-1FBC-A6FE-75BEAD2AB2AD}"/>
              </a:ext>
            </a:extLst>
          </p:cNvPr>
          <p:cNvSpPr txBox="1">
            <a:spLocks/>
          </p:cNvSpPr>
          <p:nvPr/>
        </p:nvSpPr>
        <p:spPr>
          <a:xfrm>
            <a:off x="2275367" y="863744"/>
            <a:ext cx="16514336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¿Cómo usar segmentos/arquetipos?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FCCB8BC-36A8-8E70-217E-BC35B9F1BE3D}"/>
              </a:ext>
            </a:extLst>
          </p:cNvPr>
          <p:cNvSpPr txBox="1"/>
          <p:nvPr/>
        </p:nvSpPr>
        <p:spPr>
          <a:xfrm>
            <a:off x="9913695" y="2953988"/>
            <a:ext cx="12659834" cy="8794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400" dirty="0"/>
              <a:t>Se puede construir un clasificador a partir de las variables descriptoras (datos de fácil acceso) para ello es importante:</a:t>
            </a:r>
          </a:p>
          <a:p>
            <a:endParaRPr lang="es-CO" sz="4400" dirty="0"/>
          </a:p>
          <a:p>
            <a:pPr marL="742950" indent="-742950">
              <a:spcAft>
                <a:spcPts val="900"/>
              </a:spcAft>
              <a:buFont typeface="+mj-lt"/>
              <a:buAutoNum type="arabicPeriod"/>
            </a:pPr>
            <a:r>
              <a:rPr lang="es-CO" sz="4400" dirty="0"/>
              <a:t>Tener </a:t>
            </a:r>
            <a:r>
              <a:rPr lang="es-CO" sz="4400" b="1" dirty="0"/>
              <a:t>etiquetados</a:t>
            </a:r>
            <a:r>
              <a:rPr lang="es-CO" sz="4400" dirty="0"/>
              <a:t> los clientes de acuerdo a los arquetipos.</a:t>
            </a:r>
          </a:p>
          <a:p>
            <a:pPr marL="742950" indent="-742950">
              <a:spcAft>
                <a:spcPts val="900"/>
              </a:spcAft>
              <a:buFont typeface="+mj-lt"/>
              <a:buAutoNum type="arabicPeriod"/>
            </a:pPr>
            <a:r>
              <a:rPr lang="es-CO" sz="4400" b="1" dirty="0"/>
              <a:t>Entrenar un clasificador </a:t>
            </a:r>
            <a:r>
              <a:rPr lang="es-CO" sz="4400" dirty="0"/>
              <a:t>y medir precisión de predicción con modelos como:</a:t>
            </a:r>
          </a:p>
          <a:p>
            <a:pPr marL="1200150" lvl="1" indent="-7429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s-CO" sz="4400" dirty="0"/>
              <a:t>Regresión logística</a:t>
            </a:r>
          </a:p>
          <a:p>
            <a:pPr marL="1200150" lvl="1" indent="-7429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s-CO" sz="4400" dirty="0" err="1"/>
              <a:t>Arbol</a:t>
            </a:r>
            <a:r>
              <a:rPr lang="es-CO" sz="4400" dirty="0"/>
              <a:t> de decisión</a:t>
            </a:r>
          </a:p>
          <a:p>
            <a:pPr marL="1200150" lvl="1" indent="-742950"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s-CO" sz="4400" dirty="0" err="1"/>
              <a:t>Random</a:t>
            </a:r>
            <a:r>
              <a:rPr lang="es-CO" sz="4400" dirty="0"/>
              <a:t> </a:t>
            </a:r>
            <a:r>
              <a:rPr lang="es-CO" sz="4400" dirty="0" err="1"/>
              <a:t>forest</a:t>
            </a:r>
            <a:endParaRPr lang="es-CO" sz="4400" dirty="0"/>
          </a:p>
          <a:p>
            <a:pPr marL="742950" indent="-742950">
              <a:spcAft>
                <a:spcPts val="900"/>
              </a:spcAft>
              <a:buFont typeface="+mj-lt"/>
              <a:buAutoNum type="arabicPeriod"/>
            </a:pPr>
            <a:r>
              <a:rPr lang="es-CO" sz="4400" b="1" dirty="0"/>
              <a:t>Predecir</a:t>
            </a:r>
            <a:r>
              <a:rPr lang="es-CO" sz="4400" dirty="0"/>
              <a:t> nuevos participantes</a:t>
            </a:r>
          </a:p>
        </p:txBody>
      </p:sp>
      <p:sp>
        <p:nvSpPr>
          <p:cNvPr id="4" name="„Poner una cita aqui“">
            <a:extLst>
              <a:ext uri="{FF2B5EF4-FFF2-40B4-BE49-F238E27FC236}">
                <a16:creationId xmlns:a16="http://schemas.microsoft.com/office/drawing/2014/main" id="{162B825C-68FB-C298-F416-C07FF73E1AF8}"/>
              </a:ext>
            </a:extLst>
          </p:cNvPr>
          <p:cNvSpPr txBox="1">
            <a:spLocks/>
          </p:cNvSpPr>
          <p:nvPr/>
        </p:nvSpPr>
        <p:spPr>
          <a:xfrm>
            <a:off x="821991" y="4181168"/>
            <a:ext cx="7363004" cy="53536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Buscar predecir segmentos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/arquetipos para nuevos participantes</a:t>
            </a:r>
          </a:p>
        </p:txBody>
      </p:sp>
    </p:spTree>
    <p:extLst>
      <p:ext uri="{BB962C8B-B14F-4D97-AF65-F5344CB8AC3E}">
        <p14:creationId xmlns:p14="http://schemas.microsoft.com/office/powerpoint/2010/main" val="167980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„Poner una cita aqui“">
            <a:extLst>
              <a:ext uri="{FF2B5EF4-FFF2-40B4-BE49-F238E27FC236}">
                <a16:creationId xmlns:a16="http://schemas.microsoft.com/office/drawing/2014/main" id="{89E4D473-89A7-A6FD-0E48-C152E35D36AC}"/>
              </a:ext>
            </a:extLst>
          </p:cNvPr>
          <p:cNvSpPr txBox="1">
            <a:spLocks/>
          </p:cNvSpPr>
          <p:nvPr/>
        </p:nvSpPr>
        <p:spPr>
          <a:xfrm>
            <a:off x="2275367" y="526862"/>
            <a:ext cx="19357412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Conceptos básicos de aprendizaje supervisado</a:t>
            </a:r>
          </a:p>
        </p:txBody>
      </p: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A1941D09-E82E-3385-0B5A-A2272459FB82}"/>
              </a:ext>
            </a:extLst>
          </p:cNvPr>
          <p:cNvCxnSpPr/>
          <p:nvPr/>
        </p:nvCxnSpPr>
        <p:spPr>
          <a:xfrm flipV="1">
            <a:off x="1916115" y="2839452"/>
            <a:ext cx="0" cy="40907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31169A46-9B7F-91AA-21A1-3E5DD2B8F950}"/>
              </a:ext>
            </a:extLst>
          </p:cNvPr>
          <p:cNvCxnSpPr>
            <a:cxnSpLocks/>
          </p:cNvCxnSpPr>
          <p:nvPr/>
        </p:nvCxnSpPr>
        <p:spPr>
          <a:xfrm>
            <a:off x="1683504" y="6745704"/>
            <a:ext cx="413084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D893D8F6-1ACE-0637-EBBE-E8D206F30796}"/>
              </a:ext>
            </a:extLst>
          </p:cNvPr>
          <p:cNvSpPr txBox="1"/>
          <p:nvPr/>
        </p:nvSpPr>
        <p:spPr>
          <a:xfrm>
            <a:off x="2956279" y="6950058"/>
            <a:ext cx="23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Variable independiente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8052791-B6EB-59D7-A2CE-733824245E7A}"/>
              </a:ext>
            </a:extLst>
          </p:cNvPr>
          <p:cNvSpPr txBox="1"/>
          <p:nvPr/>
        </p:nvSpPr>
        <p:spPr>
          <a:xfrm rot="16200000">
            <a:off x="-106727" y="4392945"/>
            <a:ext cx="22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Variable dependiente</a:t>
            </a: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8A145A1C-EDBE-D934-1900-DB8A1F739D24}"/>
              </a:ext>
            </a:extLst>
          </p:cNvPr>
          <p:cNvCxnSpPr/>
          <p:nvPr/>
        </p:nvCxnSpPr>
        <p:spPr>
          <a:xfrm flipV="1">
            <a:off x="7662583" y="2815023"/>
            <a:ext cx="0" cy="40907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1BD714C5-44CA-BF26-7247-E7CC1EB2D709}"/>
              </a:ext>
            </a:extLst>
          </p:cNvPr>
          <p:cNvCxnSpPr>
            <a:cxnSpLocks/>
          </p:cNvCxnSpPr>
          <p:nvPr/>
        </p:nvCxnSpPr>
        <p:spPr>
          <a:xfrm>
            <a:off x="7429972" y="6721275"/>
            <a:ext cx="413084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70FCA69-0B29-61A5-B76D-5C46466AAE1B}"/>
              </a:ext>
            </a:extLst>
          </p:cNvPr>
          <p:cNvSpPr txBox="1"/>
          <p:nvPr/>
        </p:nvSpPr>
        <p:spPr>
          <a:xfrm>
            <a:off x="8702747" y="6925629"/>
            <a:ext cx="23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Variable independiente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70EC7525-43DA-C57F-3951-D18459CF79D3}"/>
              </a:ext>
            </a:extLst>
          </p:cNvPr>
          <p:cNvSpPr txBox="1"/>
          <p:nvPr/>
        </p:nvSpPr>
        <p:spPr>
          <a:xfrm rot="16200000">
            <a:off x="5639741" y="4272264"/>
            <a:ext cx="224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Variable dependiente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2EA5BA6A-03CB-C765-5865-049E99D280CD}"/>
              </a:ext>
            </a:extLst>
          </p:cNvPr>
          <p:cNvSpPr/>
          <p:nvPr/>
        </p:nvSpPr>
        <p:spPr>
          <a:xfrm>
            <a:off x="3416972" y="3452847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4DBB6BB2-D0F2-6F4E-EE3F-50DC1E5472F9}"/>
              </a:ext>
            </a:extLst>
          </p:cNvPr>
          <p:cNvSpPr/>
          <p:nvPr/>
        </p:nvSpPr>
        <p:spPr>
          <a:xfrm>
            <a:off x="3569372" y="4062444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2FCE7ED3-5077-5641-38C8-97AFF3152490}"/>
              </a:ext>
            </a:extLst>
          </p:cNvPr>
          <p:cNvSpPr/>
          <p:nvPr/>
        </p:nvSpPr>
        <p:spPr>
          <a:xfrm>
            <a:off x="4106780" y="3733580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239D8D0E-8DA5-98B6-B4F8-A4D1C8CACE85}"/>
              </a:ext>
            </a:extLst>
          </p:cNvPr>
          <p:cNvSpPr/>
          <p:nvPr/>
        </p:nvSpPr>
        <p:spPr>
          <a:xfrm>
            <a:off x="3007897" y="4343177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F4053867-7B4E-9335-19B6-EEC1A7E50CE3}"/>
              </a:ext>
            </a:extLst>
          </p:cNvPr>
          <p:cNvSpPr/>
          <p:nvPr/>
        </p:nvSpPr>
        <p:spPr>
          <a:xfrm>
            <a:off x="3160297" y="4832459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67781620-006A-AC3A-4A96-D79379068C81}"/>
              </a:ext>
            </a:extLst>
          </p:cNvPr>
          <p:cNvSpPr/>
          <p:nvPr/>
        </p:nvSpPr>
        <p:spPr>
          <a:xfrm>
            <a:off x="2566741" y="5297678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3755A03D-0D9E-97F1-73C0-5530CA3E4A14}"/>
              </a:ext>
            </a:extLst>
          </p:cNvPr>
          <p:cNvSpPr/>
          <p:nvPr/>
        </p:nvSpPr>
        <p:spPr>
          <a:xfrm>
            <a:off x="4660233" y="3228250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EE7E11CA-B554-38A7-C6E7-838F2EAC07E7}"/>
              </a:ext>
            </a:extLst>
          </p:cNvPr>
          <p:cNvSpPr/>
          <p:nvPr/>
        </p:nvSpPr>
        <p:spPr>
          <a:xfrm>
            <a:off x="3312697" y="4984859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20086E2D-DC56-959A-EB9E-6E7DCF28CDDC}"/>
              </a:ext>
            </a:extLst>
          </p:cNvPr>
          <p:cNvSpPr/>
          <p:nvPr/>
        </p:nvSpPr>
        <p:spPr>
          <a:xfrm>
            <a:off x="4764508" y="3885974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9C7DEAA4-6E3B-0DAC-6336-966AA5173B38}"/>
              </a:ext>
            </a:extLst>
          </p:cNvPr>
          <p:cNvSpPr/>
          <p:nvPr/>
        </p:nvSpPr>
        <p:spPr>
          <a:xfrm>
            <a:off x="9273901" y="3548736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E15C35D1-2FCF-BF19-7257-2B481B9E9E64}"/>
              </a:ext>
            </a:extLst>
          </p:cNvPr>
          <p:cNvSpPr/>
          <p:nvPr/>
        </p:nvSpPr>
        <p:spPr>
          <a:xfrm>
            <a:off x="9426301" y="4158333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E2724BDC-7647-D3F3-43C2-2E11D59D27E2}"/>
              </a:ext>
            </a:extLst>
          </p:cNvPr>
          <p:cNvSpPr/>
          <p:nvPr/>
        </p:nvSpPr>
        <p:spPr>
          <a:xfrm>
            <a:off x="9963709" y="3829469"/>
            <a:ext cx="192505" cy="3130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15E80F41-1EC4-FBBC-7AB7-CE6AC68507E5}"/>
              </a:ext>
            </a:extLst>
          </p:cNvPr>
          <p:cNvSpPr/>
          <p:nvPr/>
        </p:nvSpPr>
        <p:spPr>
          <a:xfrm>
            <a:off x="8864826" y="4439066"/>
            <a:ext cx="192505" cy="3130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AD3E0350-B928-8DE0-A7E4-46D78909F7EF}"/>
              </a:ext>
            </a:extLst>
          </p:cNvPr>
          <p:cNvSpPr/>
          <p:nvPr/>
        </p:nvSpPr>
        <p:spPr>
          <a:xfrm>
            <a:off x="9017226" y="4928348"/>
            <a:ext cx="192505" cy="3130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0BAA2DE6-72B2-E347-00F4-2454EF196BE6}"/>
              </a:ext>
            </a:extLst>
          </p:cNvPr>
          <p:cNvSpPr/>
          <p:nvPr/>
        </p:nvSpPr>
        <p:spPr>
          <a:xfrm>
            <a:off x="8423670" y="5393567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27A14485-F825-2E30-7538-F60B97DE2C9C}"/>
              </a:ext>
            </a:extLst>
          </p:cNvPr>
          <p:cNvSpPr/>
          <p:nvPr/>
        </p:nvSpPr>
        <p:spPr>
          <a:xfrm>
            <a:off x="10517162" y="3324139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6" name="Elipse 35">
            <a:extLst>
              <a:ext uri="{FF2B5EF4-FFF2-40B4-BE49-F238E27FC236}">
                <a16:creationId xmlns:a16="http://schemas.microsoft.com/office/drawing/2014/main" id="{7A4CC33B-82CA-99CC-6757-A900949C7BED}"/>
              </a:ext>
            </a:extLst>
          </p:cNvPr>
          <p:cNvSpPr/>
          <p:nvPr/>
        </p:nvSpPr>
        <p:spPr>
          <a:xfrm>
            <a:off x="9169626" y="5080748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7" name="Elipse 36">
            <a:extLst>
              <a:ext uri="{FF2B5EF4-FFF2-40B4-BE49-F238E27FC236}">
                <a16:creationId xmlns:a16="http://schemas.microsoft.com/office/drawing/2014/main" id="{332E3B45-25B5-164D-BCB4-27C6936977E4}"/>
              </a:ext>
            </a:extLst>
          </p:cNvPr>
          <p:cNvSpPr/>
          <p:nvPr/>
        </p:nvSpPr>
        <p:spPr>
          <a:xfrm>
            <a:off x="10621437" y="3981863"/>
            <a:ext cx="192505" cy="3130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F911FF09-9422-9BDE-FDF1-BD96D52C0FCE}"/>
              </a:ext>
            </a:extLst>
          </p:cNvPr>
          <p:cNvCxnSpPr/>
          <p:nvPr/>
        </p:nvCxnSpPr>
        <p:spPr>
          <a:xfrm flipV="1">
            <a:off x="13301386" y="2823045"/>
            <a:ext cx="0" cy="40907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784AF3FF-5837-9EEE-67D5-4ACF211DA3CF}"/>
              </a:ext>
            </a:extLst>
          </p:cNvPr>
          <p:cNvCxnSpPr>
            <a:cxnSpLocks/>
          </p:cNvCxnSpPr>
          <p:nvPr/>
        </p:nvCxnSpPr>
        <p:spPr>
          <a:xfrm>
            <a:off x="13068775" y="6729297"/>
            <a:ext cx="413084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CuadroTexto 39">
            <a:extLst>
              <a:ext uri="{FF2B5EF4-FFF2-40B4-BE49-F238E27FC236}">
                <a16:creationId xmlns:a16="http://schemas.microsoft.com/office/drawing/2014/main" id="{154A2BE5-D93F-91BD-87B7-FB776C8D80A8}"/>
              </a:ext>
            </a:extLst>
          </p:cNvPr>
          <p:cNvSpPr txBox="1"/>
          <p:nvPr/>
        </p:nvSpPr>
        <p:spPr>
          <a:xfrm>
            <a:off x="14341550" y="6933651"/>
            <a:ext cx="23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Variable independiente</a:t>
            </a:r>
          </a:p>
        </p:txBody>
      </p:sp>
      <p:sp>
        <p:nvSpPr>
          <p:cNvPr id="41" name="Elipse 40">
            <a:extLst>
              <a:ext uri="{FF2B5EF4-FFF2-40B4-BE49-F238E27FC236}">
                <a16:creationId xmlns:a16="http://schemas.microsoft.com/office/drawing/2014/main" id="{BCFF2480-B6C0-F8A7-4CC3-73BA446467A7}"/>
              </a:ext>
            </a:extLst>
          </p:cNvPr>
          <p:cNvSpPr/>
          <p:nvPr/>
        </p:nvSpPr>
        <p:spPr>
          <a:xfrm>
            <a:off x="14912704" y="3556758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Elipse 41">
            <a:extLst>
              <a:ext uri="{FF2B5EF4-FFF2-40B4-BE49-F238E27FC236}">
                <a16:creationId xmlns:a16="http://schemas.microsoft.com/office/drawing/2014/main" id="{7F16423A-342D-FCE1-1DE1-8312A9120BE5}"/>
              </a:ext>
            </a:extLst>
          </p:cNvPr>
          <p:cNvSpPr/>
          <p:nvPr/>
        </p:nvSpPr>
        <p:spPr>
          <a:xfrm>
            <a:off x="15065104" y="4166355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6" name="Elipse 45">
            <a:extLst>
              <a:ext uri="{FF2B5EF4-FFF2-40B4-BE49-F238E27FC236}">
                <a16:creationId xmlns:a16="http://schemas.microsoft.com/office/drawing/2014/main" id="{817E1047-8145-3F33-A2B6-4103528B797F}"/>
              </a:ext>
            </a:extLst>
          </p:cNvPr>
          <p:cNvSpPr/>
          <p:nvPr/>
        </p:nvSpPr>
        <p:spPr>
          <a:xfrm>
            <a:off x="14062473" y="5401589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Elipse 46">
            <a:extLst>
              <a:ext uri="{FF2B5EF4-FFF2-40B4-BE49-F238E27FC236}">
                <a16:creationId xmlns:a16="http://schemas.microsoft.com/office/drawing/2014/main" id="{C6CDD8CA-6FAF-47E3-C8C9-E59982F1D63D}"/>
              </a:ext>
            </a:extLst>
          </p:cNvPr>
          <p:cNvSpPr/>
          <p:nvPr/>
        </p:nvSpPr>
        <p:spPr>
          <a:xfrm>
            <a:off x="16155965" y="3332161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8" name="Elipse 47">
            <a:extLst>
              <a:ext uri="{FF2B5EF4-FFF2-40B4-BE49-F238E27FC236}">
                <a16:creationId xmlns:a16="http://schemas.microsoft.com/office/drawing/2014/main" id="{C19AF943-9574-A1A5-7AB9-9780828F267A}"/>
              </a:ext>
            </a:extLst>
          </p:cNvPr>
          <p:cNvSpPr/>
          <p:nvPr/>
        </p:nvSpPr>
        <p:spPr>
          <a:xfrm>
            <a:off x="14808429" y="5088770"/>
            <a:ext cx="192505" cy="3130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ECC5E223-1EF3-549E-B08F-90D66696A27C}"/>
              </a:ext>
            </a:extLst>
          </p:cNvPr>
          <p:cNvSpPr txBox="1"/>
          <p:nvPr/>
        </p:nvSpPr>
        <p:spPr>
          <a:xfrm>
            <a:off x="2817048" y="2095088"/>
            <a:ext cx="23185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/>
              <a:t>Datos completos</a:t>
            </a: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1B7FF2E1-F07E-8DFC-578D-F2FEFDB18FC1}"/>
              </a:ext>
            </a:extLst>
          </p:cNvPr>
          <p:cNvSpPr txBox="1"/>
          <p:nvPr/>
        </p:nvSpPr>
        <p:spPr>
          <a:xfrm>
            <a:off x="8191153" y="2079047"/>
            <a:ext cx="3254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/>
              <a:t>Separa entre </a:t>
            </a:r>
            <a:r>
              <a:rPr lang="es-CO" sz="2400" b="1" dirty="0" err="1"/>
              <a:t>train</a:t>
            </a:r>
            <a:r>
              <a:rPr lang="es-CO" sz="2400" b="1" dirty="0"/>
              <a:t> y test</a:t>
            </a: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5D62B8DD-DAB9-B47B-372F-D1346BB44161}"/>
              </a:ext>
            </a:extLst>
          </p:cNvPr>
          <p:cNvSpPr txBox="1"/>
          <p:nvPr/>
        </p:nvSpPr>
        <p:spPr>
          <a:xfrm>
            <a:off x="13664441" y="2162091"/>
            <a:ext cx="37255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/>
              <a:t>Entrena el modelo con </a:t>
            </a:r>
            <a:r>
              <a:rPr lang="es-CO" sz="2400" b="1" dirty="0" err="1"/>
              <a:t>train</a:t>
            </a:r>
            <a:endParaRPr lang="es-CO" sz="2400" b="1" dirty="0"/>
          </a:p>
        </p:txBody>
      </p:sp>
      <p:cxnSp>
        <p:nvCxnSpPr>
          <p:cNvPr id="55" name="Conector recto 54">
            <a:extLst>
              <a:ext uri="{FF2B5EF4-FFF2-40B4-BE49-F238E27FC236}">
                <a16:creationId xmlns:a16="http://schemas.microsoft.com/office/drawing/2014/main" id="{1BCDE0EE-8C10-9744-538F-83AB4E4791AC}"/>
              </a:ext>
            </a:extLst>
          </p:cNvPr>
          <p:cNvCxnSpPr/>
          <p:nvPr/>
        </p:nvCxnSpPr>
        <p:spPr>
          <a:xfrm flipV="1">
            <a:off x="13836316" y="2839452"/>
            <a:ext cx="2512154" cy="28751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37E23572-A9F1-EC13-5898-6215B32EF1B4}"/>
              </a:ext>
            </a:extLst>
          </p:cNvPr>
          <p:cNvCxnSpPr/>
          <p:nvPr/>
        </p:nvCxnSpPr>
        <p:spPr>
          <a:xfrm flipV="1">
            <a:off x="3981536" y="8894204"/>
            <a:ext cx="0" cy="40907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>
            <a:extLst>
              <a:ext uri="{FF2B5EF4-FFF2-40B4-BE49-F238E27FC236}">
                <a16:creationId xmlns:a16="http://schemas.microsoft.com/office/drawing/2014/main" id="{4BAABE42-0155-0610-BD94-596707BCF18B}"/>
              </a:ext>
            </a:extLst>
          </p:cNvPr>
          <p:cNvCxnSpPr>
            <a:cxnSpLocks/>
          </p:cNvCxnSpPr>
          <p:nvPr/>
        </p:nvCxnSpPr>
        <p:spPr>
          <a:xfrm>
            <a:off x="3748925" y="12800456"/>
            <a:ext cx="413084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uadroTexto 57">
            <a:extLst>
              <a:ext uri="{FF2B5EF4-FFF2-40B4-BE49-F238E27FC236}">
                <a16:creationId xmlns:a16="http://schemas.microsoft.com/office/drawing/2014/main" id="{1F10023C-8465-E389-2AC3-52D287C77CCC}"/>
              </a:ext>
            </a:extLst>
          </p:cNvPr>
          <p:cNvSpPr txBox="1"/>
          <p:nvPr/>
        </p:nvSpPr>
        <p:spPr>
          <a:xfrm>
            <a:off x="5021700" y="13004810"/>
            <a:ext cx="23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Variable independiente</a:t>
            </a:r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5C1397AA-FE3E-9F99-9761-25AA8C125360}"/>
              </a:ext>
            </a:extLst>
          </p:cNvPr>
          <p:cNvSpPr txBox="1"/>
          <p:nvPr/>
        </p:nvSpPr>
        <p:spPr>
          <a:xfrm>
            <a:off x="4344591" y="8233250"/>
            <a:ext cx="3397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400" b="1" dirty="0"/>
              <a:t>Valida el modelo con test</a:t>
            </a:r>
          </a:p>
        </p:txBody>
      </p:sp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0CC99698-8C52-14CE-42EF-A577FAD6BA0F}"/>
              </a:ext>
            </a:extLst>
          </p:cNvPr>
          <p:cNvCxnSpPr/>
          <p:nvPr/>
        </p:nvCxnSpPr>
        <p:spPr>
          <a:xfrm flipV="1">
            <a:off x="4516466" y="9319682"/>
            <a:ext cx="2512154" cy="28751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lipse 65">
            <a:extLst>
              <a:ext uri="{FF2B5EF4-FFF2-40B4-BE49-F238E27FC236}">
                <a16:creationId xmlns:a16="http://schemas.microsoft.com/office/drawing/2014/main" id="{AE2D330F-58D7-43F1-63F9-508E5F6CEEEC}"/>
              </a:ext>
            </a:extLst>
          </p:cNvPr>
          <p:cNvSpPr/>
          <p:nvPr/>
        </p:nvSpPr>
        <p:spPr>
          <a:xfrm>
            <a:off x="6410383" y="10069846"/>
            <a:ext cx="192505" cy="3130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7" name="Elipse 66">
            <a:extLst>
              <a:ext uri="{FF2B5EF4-FFF2-40B4-BE49-F238E27FC236}">
                <a16:creationId xmlns:a16="http://schemas.microsoft.com/office/drawing/2014/main" id="{41367305-B1C4-091C-37F2-3B578B1B6400}"/>
              </a:ext>
            </a:extLst>
          </p:cNvPr>
          <p:cNvSpPr/>
          <p:nvPr/>
        </p:nvSpPr>
        <p:spPr>
          <a:xfrm>
            <a:off x="5311500" y="10679443"/>
            <a:ext cx="192505" cy="3130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8" name="Elipse 67">
            <a:extLst>
              <a:ext uri="{FF2B5EF4-FFF2-40B4-BE49-F238E27FC236}">
                <a16:creationId xmlns:a16="http://schemas.microsoft.com/office/drawing/2014/main" id="{F40C5327-7111-B2DF-B17E-94767019DD9A}"/>
              </a:ext>
            </a:extLst>
          </p:cNvPr>
          <p:cNvSpPr/>
          <p:nvPr/>
        </p:nvSpPr>
        <p:spPr>
          <a:xfrm>
            <a:off x="5463900" y="11168725"/>
            <a:ext cx="192505" cy="3130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9" name="Elipse 68">
            <a:extLst>
              <a:ext uri="{FF2B5EF4-FFF2-40B4-BE49-F238E27FC236}">
                <a16:creationId xmlns:a16="http://schemas.microsoft.com/office/drawing/2014/main" id="{F4279DE4-9ADD-5CD5-D868-9DE7CAA5D7FF}"/>
              </a:ext>
            </a:extLst>
          </p:cNvPr>
          <p:cNvSpPr/>
          <p:nvPr/>
        </p:nvSpPr>
        <p:spPr>
          <a:xfrm>
            <a:off x="7068111" y="10222240"/>
            <a:ext cx="192505" cy="3130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5" name="CuadroTexto 74">
            <a:extLst>
              <a:ext uri="{FF2B5EF4-FFF2-40B4-BE49-F238E27FC236}">
                <a16:creationId xmlns:a16="http://schemas.microsoft.com/office/drawing/2014/main" id="{0006085C-73DB-F1CA-6F88-1970E39C479C}"/>
              </a:ext>
            </a:extLst>
          </p:cNvPr>
          <p:cNvSpPr txBox="1"/>
          <p:nvPr/>
        </p:nvSpPr>
        <p:spPr>
          <a:xfrm>
            <a:off x="11716898" y="10088775"/>
            <a:ext cx="2703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b="1" dirty="0"/>
              <a:t>Mide el error</a:t>
            </a:r>
          </a:p>
        </p:txBody>
      </p:sp>
      <p:sp>
        <p:nvSpPr>
          <p:cNvPr id="76" name="CuadroTexto 75">
            <a:extLst>
              <a:ext uri="{FF2B5EF4-FFF2-40B4-BE49-F238E27FC236}">
                <a16:creationId xmlns:a16="http://schemas.microsoft.com/office/drawing/2014/main" id="{22D63C43-EF3A-2393-F65D-30E478267D7B}"/>
              </a:ext>
            </a:extLst>
          </p:cNvPr>
          <p:cNvSpPr txBox="1"/>
          <p:nvPr/>
        </p:nvSpPr>
        <p:spPr>
          <a:xfrm>
            <a:off x="15675152" y="8974547"/>
            <a:ext cx="4058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b="1" dirty="0"/>
              <a:t>Regresión: </a:t>
            </a:r>
            <a:r>
              <a:rPr lang="es-CO" sz="3600" dirty="0"/>
              <a:t>Distancia</a:t>
            </a:r>
          </a:p>
        </p:txBody>
      </p:sp>
      <p:sp>
        <p:nvSpPr>
          <p:cNvPr id="77" name="CuadroTexto 76">
            <a:extLst>
              <a:ext uri="{FF2B5EF4-FFF2-40B4-BE49-F238E27FC236}">
                <a16:creationId xmlns:a16="http://schemas.microsoft.com/office/drawing/2014/main" id="{1B579668-EFD5-4116-40A1-13AFC31ECC11}"/>
              </a:ext>
            </a:extLst>
          </p:cNvPr>
          <p:cNvSpPr txBox="1"/>
          <p:nvPr/>
        </p:nvSpPr>
        <p:spPr>
          <a:xfrm>
            <a:off x="15675152" y="11292442"/>
            <a:ext cx="4688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3600" b="1" dirty="0"/>
              <a:t>Clasificación: </a:t>
            </a:r>
            <a:r>
              <a:rPr lang="es-CO" sz="3600" dirty="0"/>
              <a:t># Aciertos</a:t>
            </a:r>
          </a:p>
        </p:txBody>
      </p:sp>
      <p:sp>
        <p:nvSpPr>
          <p:cNvPr id="78" name="Abrir llave 77">
            <a:extLst>
              <a:ext uri="{FF2B5EF4-FFF2-40B4-BE49-F238E27FC236}">
                <a16:creationId xmlns:a16="http://schemas.microsoft.com/office/drawing/2014/main" id="{A1D0FBAD-B596-380C-02D0-90674892B6DB}"/>
              </a:ext>
            </a:extLst>
          </p:cNvPr>
          <p:cNvSpPr/>
          <p:nvPr/>
        </p:nvSpPr>
        <p:spPr>
          <a:xfrm>
            <a:off x="14420651" y="8694915"/>
            <a:ext cx="644453" cy="349994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2046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„Poner una cita aqui“">
            <a:extLst>
              <a:ext uri="{FF2B5EF4-FFF2-40B4-BE49-F238E27FC236}">
                <a16:creationId xmlns:a16="http://schemas.microsoft.com/office/drawing/2014/main" id="{4F4A4691-1992-E366-581C-C4DD739DDB5C}"/>
              </a:ext>
            </a:extLst>
          </p:cNvPr>
          <p:cNvSpPr txBox="1">
            <a:spLocks/>
          </p:cNvSpPr>
          <p:nvPr/>
        </p:nvSpPr>
        <p:spPr>
          <a:xfrm>
            <a:off x="1861888" y="253882"/>
            <a:ext cx="8228510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60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Ejemplo de clasificador Árbol de decisión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0A0D51D-7BE3-A75D-A336-C131D7BB4CBF}"/>
              </a:ext>
            </a:extLst>
          </p:cNvPr>
          <p:cNvSpPr/>
          <p:nvPr/>
        </p:nvSpPr>
        <p:spPr>
          <a:xfrm>
            <a:off x="5058602" y="2896272"/>
            <a:ext cx="2899318" cy="13381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600" dirty="0"/>
              <a:t>Edad mayor a 45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53F417A-927E-61C9-1745-D55A76F822AC}"/>
              </a:ext>
            </a:extLst>
          </p:cNvPr>
          <p:cNvSpPr/>
          <p:nvPr/>
        </p:nvSpPr>
        <p:spPr>
          <a:xfrm>
            <a:off x="3513732" y="5127227"/>
            <a:ext cx="2899318" cy="13381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600" dirty="0"/>
              <a:t>Financiado por empresa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ACC5C9AD-55C4-0CC1-4DD6-D89B3BE4CAC8}"/>
              </a:ext>
            </a:extLst>
          </p:cNvPr>
          <p:cNvSpPr/>
          <p:nvPr/>
        </p:nvSpPr>
        <p:spPr>
          <a:xfrm>
            <a:off x="2260962" y="7192726"/>
            <a:ext cx="2899318" cy="13381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600" dirty="0"/>
              <a:t>País Estados Unidos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BBE027C-7990-A1F5-07F4-2E977D0782A2}"/>
              </a:ext>
            </a:extLst>
          </p:cNvPr>
          <p:cNvSpPr/>
          <p:nvPr/>
        </p:nvSpPr>
        <p:spPr>
          <a:xfrm>
            <a:off x="623333" y="9634655"/>
            <a:ext cx="1866787" cy="13381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600" dirty="0"/>
              <a:t>Sexo F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BCBC2F8-1606-2ACF-7619-05ED685FD9C5}"/>
              </a:ext>
            </a:extLst>
          </p:cNvPr>
          <p:cNvSpPr/>
          <p:nvPr/>
        </p:nvSpPr>
        <p:spPr>
          <a:xfrm>
            <a:off x="4446415" y="9634655"/>
            <a:ext cx="2061848" cy="13381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600" dirty="0"/>
              <a:t>Sexo M</a:t>
            </a:r>
          </a:p>
        </p:txBody>
      </p:sp>
      <p:cxnSp>
        <p:nvCxnSpPr>
          <p:cNvPr id="13" name="Conector angular 12">
            <a:extLst>
              <a:ext uri="{FF2B5EF4-FFF2-40B4-BE49-F238E27FC236}">
                <a16:creationId xmlns:a16="http://schemas.microsoft.com/office/drawing/2014/main" id="{AF90B0A9-6B13-59B1-B9AA-A6B6D0932D4B}"/>
              </a:ext>
            </a:extLst>
          </p:cNvPr>
          <p:cNvCxnSpPr>
            <a:stCxn id="7" idx="2"/>
            <a:endCxn id="8" idx="0"/>
          </p:cNvCxnSpPr>
          <p:nvPr/>
        </p:nvCxnSpPr>
        <p:spPr>
          <a:xfrm rot="5400000">
            <a:off x="5289422" y="3908387"/>
            <a:ext cx="892809" cy="15448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angular 13">
            <a:extLst>
              <a:ext uri="{FF2B5EF4-FFF2-40B4-BE49-F238E27FC236}">
                <a16:creationId xmlns:a16="http://schemas.microsoft.com/office/drawing/2014/main" id="{2F72CAD8-1EC6-6F0C-1D7A-2FCFF512315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rot="5400000">
            <a:off x="3973330" y="6202664"/>
            <a:ext cx="727353" cy="12527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angular 16">
            <a:extLst>
              <a:ext uri="{FF2B5EF4-FFF2-40B4-BE49-F238E27FC236}">
                <a16:creationId xmlns:a16="http://schemas.microsoft.com/office/drawing/2014/main" id="{E60F7742-2B0A-BCB5-CC20-24E3FD859094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rot="5400000">
            <a:off x="2081783" y="8005816"/>
            <a:ext cx="1103783" cy="215389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angular 20">
            <a:extLst>
              <a:ext uri="{FF2B5EF4-FFF2-40B4-BE49-F238E27FC236}">
                <a16:creationId xmlns:a16="http://schemas.microsoft.com/office/drawing/2014/main" id="{3A90D5E3-2A71-BBF1-65A4-D4D6E2CD3DCD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rot="16200000" flipH="1">
            <a:off x="4042089" y="8199404"/>
            <a:ext cx="1103783" cy="17667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ipse 23">
            <a:extLst>
              <a:ext uri="{FF2B5EF4-FFF2-40B4-BE49-F238E27FC236}">
                <a16:creationId xmlns:a16="http://schemas.microsoft.com/office/drawing/2014/main" id="{66ED6EDB-4A34-488D-9E0D-AA0FC7F31D02}"/>
              </a:ext>
            </a:extLst>
          </p:cNvPr>
          <p:cNvSpPr/>
          <p:nvPr/>
        </p:nvSpPr>
        <p:spPr>
          <a:xfrm>
            <a:off x="623334" y="11329639"/>
            <a:ext cx="1605774" cy="169498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400" b="1" dirty="0" err="1"/>
              <a:t>Cluster</a:t>
            </a:r>
            <a:r>
              <a:rPr lang="es-CO" sz="2400" b="1" dirty="0"/>
              <a:t> 0</a:t>
            </a:r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DCA17E4E-EC0F-BCB2-AEFF-13DDDCFEB298}"/>
              </a:ext>
            </a:extLst>
          </p:cNvPr>
          <p:cNvSpPr/>
          <p:nvPr/>
        </p:nvSpPr>
        <p:spPr>
          <a:xfrm>
            <a:off x="3557450" y="11260166"/>
            <a:ext cx="1605774" cy="169498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400" b="1" dirty="0" err="1"/>
              <a:t>Cluster</a:t>
            </a:r>
            <a:r>
              <a:rPr lang="es-CO" sz="2400" b="1" dirty="0"/>
              <a:t> 1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6A5980A6-A1CD-0553-7331-E6380839645B}"/>
              </a:ext>
            </a:extLst>
          </p:cNvPr>
          <p:cNvSpPr txBox="1"/>
          <p:nvPr/>
        </p:nvSpPr>
        <p:spPr>
          <a:xfrm>
            <a:off x="6923654" y="4270917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si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24B0375E-8B69-8824-74CF-CB6200FF9BD3}"/>
              </a:ext>
            </a:extLst>
          </p:cNvPr>
          <p:cNvSpPr txBox="1"/>
          <p:nvPr/>
        </p:nvSpPr>
        <p:spPr>
          <a:xfrm>
            <a:off x="4243644" y="6430537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si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80417237-F8F8-A06B-0DA8-E1A35C5826DD}"/>
              </a:ext>
            </a:extLst>
          </p:cNvPr>
          <p:cNvSpPr txBox="1"/>
          <p:nvPr/>
        </p:nvSpPr>
        <p:spPr>
          <a:xfrm>
            <a:off x="2544947" y="8657057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si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584FF267-507B-5111-ED7F-A8C15EF83167}"/>
              </a:ext>
            </a:extLst>
          </p:cNvPr>
          <p:cNvSpPr txBox="1"/>
          <p:nvPr/>
        </p:nvSpPr>
        <p:spPr>
          <a:xfrm>
            <a:off x="4844441" y="865095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no</a:t>
            </a:r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3F5FB2E0-55FA-AF98-000A-01DF93784B33}"/>
              </a:ext>
            </a:extLst>
          </p:cNvPr>
          <p:cNvSpPr/>
          <p:nvPr/>
        </p:nvSpPr>
        <p:spPr>
          <a:xfrm>
            <a:off x="5422904" y="11260166"/>
            <a:ext cx="1605774" cy="169498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400" b="1" dirty="0" err="1"/>
              <a:t>Cluster</a:t>
            </a:r>
            <a:r>
              <a:rPr lang="es-CO" sz="2400" b="1" dirty="0"/>
              <a:t> 2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019F08D7-0828-D3D1-247A-10712EBB849B}"/>
              </a:ext>
            </a:extLst>
          </p:cNvPr>
          <p:cNvSpPr txBox="1"/>
          <p:nvPr/>
        </p:nvSpPr>
        <p:spPr>
          <a:xfrm>
            <a:off x="1435654" y="13046924"/>
            <a:ext cx="73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100%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82B3C0A5-C9D7-8618-BC35-94C8659AB694}"/>
              </a:ext>
            </a:extLst>
          </p:cNvPr>
          <p:cNvSpPr txBox="1"/>
          <p:nvPr/>
        </p:nvSpPr>
        <p:spPr>
          <a:xfrm>
            <a:off x="4361818" y="12961633"/>
            <a:ext cx="73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70%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7CA1FB22-29A0-30A2-335B-794CCF36C4AE}"/>
              </a:ext>
            </a:extLst>
          </p:cNvPr>
          <p:cNvSpPr txBox="1"/>
          <p:nvPr/>
        </p:nvSpPr>
        <p:spPr>
          <a:xfrm>
            <a:off x="6320711" y="12980221"/>
            <a:ext cx="735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30%</a:t>
            </a:r>
          </a:p>
        </p:txBody>
      </p:sp>
      <p:sp>
        <p:nvSpPr>
          <p:cNvPr id="34" name="„Poner una cita aqui“">
            <a:extLst>
              <a:ext uri="{FF2B5EF4-FFF2-40B4-BE49-F238E27FC236}">
                <a16:creationId xmlns:a16="http://schemas.microsoft.com/office/drawing/2014/main" id="{9FBDF5D0-2926-C9AA-D4EE-D1B6E254A722}"/>
              </a:ext>
            </a:extLst>
          </p:cNvPr>
          <p:cNvSpPr txBox="1">
            <a:spLocks/>
          </p:cNvSpPr>
          <p:nvPr/>
        </p:nvSpPr>
        <p:spPr>
          <a:xfrm>
            <a:off x="13934833" y="253882"/>
            <a:ext cx="8228510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6000" b="1" dirty="0" err="1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Random</a:t>
            </a:r>
            <a:r>
              <a:rPr lang="es-CO" sz="60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 Forest</a:t>
            </a:r>
          </a:p>
        </p:txBody>
      </p:sp>
      <p:sp>
        <p:nvSpPr>
          <p:cNvPr id="35" name="Flecha abajo 34">
            <a:extLst>
              <a:ext uri="{FF2B5EF4-FFF2-40B4-BE49-F238E27FC236}">
                <a16:creationId xmlns:a16="http://schemas.microsoft.com/office/drawing/2014/main" id="{4E743DF2-89CA-8C68-2031-71B4B48B59FF}"/>
              </a:ext>
            </a:extLst>
          </p:cNvPr>
          <p:cNvSpPr/>
          <p:nvPr/>
        </p:nvSpPr>
        <p:spPr>
          <a:xfrm rot="19784995">
            <a:off x="8182444" y="4984659"/>
            <a:ext cx="1339855" cy="22204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6" name="Flecha abajo 35">
            <a:extLst>
              <a:ext uri="{FF2B5EF4-FFF2-40B4-BE49-F238E27FC236}">
                <a16:creationId xmlns:a16="http://schemas.microsoft.com/office/drawing/2014/main" id="{043F6869-B535-109B-9380-501E4B3579F1}"/>
              </a:ext>
            </a:extLst>
          </p:cNvPr>
          <p:cNvSpPr/>
          <p:nvPr/>
        </p:nvSpPr>
        <p:spPr>
          <a:xfrm rot="19784995">
            <a:off x="9061673" y="7950594"/>
            <a:ext cx="1339855" cy="22204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FFB30B33-6457-3328-A2DF-BCDADBFB0EC8}"/>
              </a:ext>
            </a:extLst>
          </p:cNvPr>
          <p:cNvCxnSpPr/>
          <p:nvPr/>
        </p:nvCxnSpPr>
        <p:spPr>
          <a:xfrm>
            <a:off x="10949358" y="966669"/>
            <a:ext cx="0" cy="11717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Gráfico 59">
            <a:extLst>
              <a:ext uri="{FF2B5EF4-FFF2-40B4-BE49-F238E27FC236}">
                <a16:creationId xmlns:a16="http://schemas.microsoft.com/office/drawing/2014/main" id="{0F958ED8-926C-7EA1-B1F5-4E4C77F87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09594" y="2338749"/>
            <a:ext cx="2949424" cy="3006974"/>
          </a:xfrm>
          <a:prstGeom prst="rect">
            <a:avLst/>
          </a:prstGeom>
        </p:spPr>
      </p:pic>
      <p:pic>
        <p:nvPicPr>
          <p:cNvPr id="61" name="Gráfico 60">
            <a:extLst>
              <a:ext uri="{FF2B5EF4-FFF2-40B4-BE49-F238E27FC236}">
                <a16:creationId xmlns:a16="http://schemas.microsoft.com/office/drawing/2014/main" id="{F2443207-0AEB-B433-2095-BC96A88206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811312" y="2307179"/>
            <a:ext cx="2949424" cy="3006974"/>
          </a:xfrm>
          <a:prstGeom prst="rect">
            <a:avLst/>
          </a:prstGeom>
        </p:spPr>
      </p:pic>
      <p:pic>
        <p:nvPicPr>
          <p:cNvPr id="62" name="Gráfico 61">
            <a:extLst>
              <a:ext uri="{FF2B5EF4-FFF2-40B4-BE49-F238E27FC236}">
                <a16:creationId xmlns:a16="http://schemas.microsoft.com/office/drawing/2014/main" id="{3EA4245B-47C6-8141-79CE-F83F49227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17518" y="7081521"/>
            <a:ext cx="2888295" cy="2944652"/>
          </a:xfrm>
          <a:prstGeom prst="rect">
            <a:avLst/>
          </a:prstGeom>
        </p:spPr>
      </p:pic>
      <p:pic>
        <p:nvPicPr>
          <p:cNvPr id="63" name="Gráfico 62">
            <a:extLst>
              <a:ext uri="{FF2B5EF4-FFF2-40B4-BE49-F238E27FC236}">
                <a16:creationId xmlns:a16="http://schemas.microsoft.com/office/drawing/2014/main" id="{693595A8-6F4B-1F0D-9EE2-DD821062A1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746820" y="7081521"/>
            <a:ext cx="2949424" cy="3006974"/>
          </a:xfrm>
          <a:prstGeom prst="rect">
            <a:avLst/>
          </a:prstGeom>
        </p:spPr>
      </p:pic>
      <p:sp>
        <p:nvSpPr>
          <p:cNvPr id="64" name="„Poner una cita aqui“">
            <a:extLst>
              <a:ext uri="{FF2B5EF4-FFF2-40B4-BE49-F238E27FC236}">
                <a16:creationId xmlns:a16="http://schemas.microsoft.com/office/drawing/2014/main" id="{B04FA224-6686-86C8-1573-C345BC5E64A1}"/>
              </a:ext>
            </a:extLst>
          </p:cNvPr>
          <p:cNvSpPr txBox="1">
            <a:spLocks/>
          </p:cNvSpPr>
          <p:nvPr/>
        </p:nvSpPr>
        <p:spPr>
          <a:xfrm>
            <a:off x="10961453" y="11260166"/>
            <a:ext cx="8228510" cy="215609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25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Construye un conjunto aleatorio de árboles buscando mejorar la calidad de las predicciones.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CO" sz="2500" dirty="0">
              <a:solidFill>
                <a:srgbClr val="000000"/>
              </a:solidFill>
              <a:latin typeface="Lato" panose="020F0502020204030203" pitchFamily="34" charset="0"/>
              <a:ea typeface="Helvetica Light"/>
              <a:cs typeface="Helvetica Light"/>
              <a:sym typeface="Helvetica Light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25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Los árboles varían en que toman diferentes variables y muestras de los datos originales.</a:t>
            </a:r>
          </a:p>
        </p:txBody>
      </p:sp>
      <p:sp>
        <p:nvSpPr>
          <p:cNvPr id="65" name="CuadroTexto 64">
            <a:extLst>
              <a:ext uri="{FF2B5EF4-FFF2-40B4-BE49-F238E27FC236}">
                <a16:creationId xmlns:a16="http://schemas.microsoft.com/office/drawing/2014/main" id="{ED28BC6E-DE32-582D-BF14-6EAB775D2482}"/>
              </a:ext>
            </a:extLst>
          </p:cNvPr>
          <p:cNvSpPr txBox="1"/>
          <p:nvPr/>
        </p:nvSpPr>
        <p:spPr>
          <a:xfrm>
            <a:off x="13355416" y="173685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/>
              <a:t>Arbol</a:t>
            </a:r>
            <a:r>
              <a:rPr lang="es-CO" b="1" dirty="0"/>
              <a:t> 1</a:t>
            </a:r>
          </a:p>
        </p:txBody>
      </p:sp>
      <p:sp>
        <p:nvSpPr>
          <p:cNvPr id="66" name="CuadroTexto 65">
            <a:extLst>
              <a:ext uri="{FF2B5EF4-FFF2-40B4-BE49-F238E27FC236}">
                <a16:creationId xmlns:a16="http://schemas.microsoft.com/office/drawing/2014/main" id="{D542A85A-9121-55EA-6602-1B13BF9890D8}"/>
              </a:ext>
            </a:extLst>
          </p:cNvPr>
          <p:cNvSpPr txBox="1"/>
          <p:nvPr/>
        </p:nvSpPr>
        <p:spPr>
          <a:xfrm>
            <a:off x="16761666" y="1681162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/>
              <a:t>Arbol</a:t>
            </a:r>
            <a:r>
              <a:rPr lang="es-CO" b="1" dirty="0"/>
              <a:t> 2</a:t>
            </a: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E3F9C7E4-4A30-2B72-C98E-AEB1BA1FA35D}"/>
              </a:ext>
            </a:extLst>
          </p:cNvPr>
          <p:cNvSpPr txBox="1"/>
          <p:nvPr/>
        </p:nvSpPr>
        <p:spPr>
          <a:xfrm>
            <a:off x="13056066" y="6429394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/>
              <a:t>Arbol</a:t>
            </a:r>
            <a:r>
              <a:rPr lang="es-CO" b="1" dirty="0"/>
              <a:t> 3</a:t>
            </a:r>
          </a:p>
        </p:txBody>
      </p:sp>
      <p:sp>
        <p:nvSpPr>
          <p:cNvPr id="68" name="CuadroTexto 67">
            <a:extLst>
              <a:ext uri="{FF2B5EF4-FFF2-40B4-BE49-F238E27FC236}">
                <a16:creationId xmlns:a16="http://schemas.microsoft.com/office/drawing/2014/main" id="{70D1682D-CFBF-BAFD-FA8B-DC9E05D69AF8}"/>
              </a:ext>
            </a:extLst>
          </p:cNvPr>
          <p:cNvSpPr txBox="1"/>
          <p:nvPr/>
        </p:nvSpPr>
        <p:spPr>
          <a:xfrm>
            <a:off x="16642716" y="6141167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b="1" dirty="0" err="1"/>
              <a:t>Arbol</a:t>
            </a:r>
            <a:r>
              <a:rPr lang="es-CO" b="1" dirty="0"/>
              <a:t> 4</a:t>
            </a:r>
          </a:p>
        </p:txBody>
      </p:sp>
      <p:cxnSp>
        <p:nvCxnSpPr>
          <p:cNvPr id="80" name="Conector recto 79">
            <a:extLst>
              <a:ext uri="{FF2B5EF4-FFF2-40B4-BE49-F238E27FC236}">
                <a16:creationId xmlns:a16="http://schemas.microsoft.com/office/drawing/2014/main" id="{7BAF1A1C-FE17-F585-2772-E0E7539FCD21}"/>
              </a:ext>
            </a:extLst>
          </p:cNvPr>
          <p:cNvCxnSpPr/>
          <p:nvPr/>
        </p:nvCxnSpPr>
        <p:spPr>
          <a:xfrm>
            <a:off x="19201690" y="1480165"/>
            <a:ext cx="0" cy="117177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„Poner una cita aqui“">
            <a:extLst>
              <a:ext uri="{FF2B5EF4-FFF2-40B4-BE49-F238E27FC236}">
                <a16:creationId xmlns:a16="http://schemas.microsoft.com/office/drawing/2014/main" id="{912730D3-2F4F-B102-20D8-6EBD58ACF11D}"/>
              </a:ext>
            </a:extLst>
          </p:cNvPr>
          <p:cNvSpPr txBox="1">
            <a:spLocks/>
          </p:cNvSpPr>
          <p:nvPr/>
        </p:nvSpPr>
        <p:spPr>
          <a:xfrm>
            <a:off x="19447745" y="1810773"/>
            <a:ext cx="4440341" cy="5908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25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Parámetros en </a:t>
            </a:r>
            <a:r>
              <a:rPr lang="es-CO" sz="2500" dirty="0" err="1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random</a:t>
            </a:r>
            <a:r>
              <a:rPr lang="es-CO" sz="25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 </a:t>
            </a:r>
            <a:r>
              <a:rPr lang="es-CO" sz="2500" dirty="0" err="1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forest</a:t>
            </a:r>
            <a:r>
              <a:rPr lang="es-CO" sz="25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:</a:t>
            </a:r>
          </a:p>
        </p:txBody>
      </p:sp>
      <p:sp>
        <p:nvSpPr>
          <p:cNvPr id="82" name="„Poner una cita aqui“">
            <a:extLst>
              <a:ext uri="{FF2B5EF4-FFF2-40B4-BE49-F238E27FC236}">
                <a16:creationId xmlns:a16="http://schemas.microsoft.com/office/drawing/2014/main" id="{6BE63057-5BA5-ED68-EF91-6503BAA02D83}"/>
              </a:ext>
            </a:extLst>
          </p:cNvPr>
          <p:cNvSpPr txBox="1">
            <a:spLocks/>
          </p:cNvSpPr>
          <p:nvPr/>
        </p:nvSpPr>
        <p:spPr>
          <a:xfrm>
            <a:off x="19436023" y="2690001"/>
            <a:ext cx="4440341" cy="661812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25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Número de árboles (100)</a:t>
            </a:r>
          </a:p>
          <a:p>
            <a:pPr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25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Criterio para medir la pureza de cada partición en el árbol. (Gini)</a:t>
            </a:r>
          </a:p>
          <a:p>
            <a:pPr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25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Profundidad Niveles de los árboles (sin límite)</a:t>
            </a:r>
          </a:p>
          <a:p>
            <a:pPr marL="0" indent="0">
              <a:buNone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CO" sz="2500" dirty="0">
              <a:solidFill>
                <a:srgbClr val="000000"/>
              </a:solidFill>
              <a:latin typeface="Lato" panose="020F0502020204030203" pitchFamily="34" charset="0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3" name="Elipse 82">
            <a:extLst>
              <a:ext uri="{FF2B5EF4-FFF2-40B4-BE49-F238E27FC236}">
                <a16:creationId xmlns:a16="http://schemas.microsoft.com/office/drawing/2014/main" id="{8706E8B2-0AA4-2219-FB29-DEB25EF2B590}"/>
              </a:ext>
            </a:extLst>
          </p:cNvPr>
          <p:cNvSpPr/>
          <p:nvPr/>
        </p:nvSpPr>
        <p:spPr>
          <a:xfrm>
            <a:off x="20911300" y="5978767"/>
            <a:ext cx="231270" cy="3282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4" name="Elipse 83">
            <a:extLst>
              <a:ext uri="{FF2B5EF4-FFF2-40B4-BE49-F238E27FC236}">
                <a16:creationId xmlns:a16="http://schemas.microsoft.com/office/drawing/2014/main" id="{D2FA386D-DAF1-5C7D-B74B-0D15DB0DB583}"/>
              </a:ext>
            </a:extLst>
          </p:cNvPr>
          <p:cNvSpPr/>
          <p:nvPr/>
        </p:nvSpPr>
        <p:spPr>
          <a:xfrm>
            <a:off x="20911300" y="6623533"/>
            <a:ext cx="231270" cy="3282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5" name="Elipse 84">
            <a:extLst>
              <a:ext uri="{FF2B5EF4-FFF2-40B4-BE49-F238E27FC236}">
                <a16:creationId xmlns:a16="http://schemas.microsoft.com/office/drawing/2014/main" id="{0270D787-B648-3EF2-A134-309BE2187EC7}"/>
              </a:ext>
            </a:extLst>
          </p:cNvPr>
          <p:cNvSpPr/>
          <p:nvPr/>
        </p:nvSpPr>
        <p:spPr>
          <a:xfrm>
            <a:off x="20911300" y="7315193"/>
            <a:ext cx="231270" cy="3282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6" name="Elipse 85">
            <a:extLst>
              <a:ext uri="{FF2B5EF4-FFF2-40B4-BE49-F238E27FC236}">
                <a16:creationId xmlns:a16="http://schemas.microsoft.com/office/drawing/2014/main" id="{81F4A431-AA9E-45ED-EE03-39BE606D9EF0}"/>
              </a:ext>
            </a:extLst>
          </p:cNvPr>
          <p:cNvSpPr/>
          <p:nvPr/>
        </p:nvSpPr>
        <p:spPr>
          <a:xfrm>
            <a:off x="20911300" y="7936513"/>
            <a:ext cx="231270" cy="32824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7" name="„Poner una cita aqui“">
            <a:extLst>
              <a:ext uri="{FF2B5EF4-FFF2-40B4-BE49-F238E27FC236}">
                <a16:creationId xmlns:a16="http://schemas.microsoft.com/office/drawing/2014/main" id="{8BBFE247-8558-EB86-1BCE-3EB2E67E898E}"/>
              </a:ext>
            </a:extLst>
          </p:cNvPr>
          <p:cNvSpPr txBox="1">
            <a:spLocks/>
          </p:cNvSpPr>
          <p:nvPr/>
        </p:nvSpPr>
        <p:spPr>
          <a:xfrm>
            <a:off x="19443495" y="10964757"/>
            <a:ext cx="4440341" cy="5908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25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Exactitud:</a:t>
            </a:r>
          </a:p>
        </p:txBody>
      </p:sp>
      <p:sp>
        <p:nvSpPr>
          <p:cNvPr id="88" name="„Poner una cita aqui“">
            <a:extLst>
              <a:ext uri="{FF2B5EF4-FFF2-40B4-BE49-F238E27FC236}">
                <a16:creationId xmlns:a16="http://schemas.microsoft.com/office/drawing/2014/main" id="{E252EC4C-30BE-F01C-63AF-31E234F9D6F4}"/>
              </a:ext>
            </a:extLst>
          </p:cNvPr>
          <p:cNvSpPr txBox="1">
            <a:spLocks/>
          </p:cNvSpPr>
          <p:nvPr/>
        </p:nvSpPr>
        <p:spPr>
          <a:xfrm>
            <a:off x="19581018" y="11438358"/>
            <a:ext cx="4440341" cy="59081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20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Número de predicciones correctas</a:t>
            </a:r>
          </a:p>
        </p:txBody>
      </p:sp>
      <p:cxnSp>
        <p:nvCxnSpPr>
          <p:cNvPr id="90" name="Conector recto 89">
            <a:extLst>
              <a:ext uri="{FF2B5EF4-FFF2-40B4-BE49-F238E27FC236}">
                <a16:creationId xmlns:a16="http://schemas.microsoft.com/office/drawing/2014/main" id="{A0C1B010-6095-F925-45F7-27C3E6C475A9}"/>
              </a:ext>
            </a:extLst>
          </p:cNvPr>
          <p:cNvCxnSpPr/>
          <p:nvPr/>
        </p:nvCxnSpPr>
        <p:spPr>
          <a:xfrm>
            <a:off x="19616186" y="12036454"/>
            <a:ext cx="42476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„Poner una cita aqui“">
            <a:extLst>
              <a:ext uri="{FF2B5EF4-FFF2-40B4-BE49-F238E27FC236}">
                <a16:creationId xmlns:a16="http://schemas.microsoft.com/office/drawing/2014/main" id="{704EACCD-727D-3F6E-5702-47F3D454F06A}"/>
              </a:ext>
            </a:extLst>
          </p:cNvPr>
          <p:cNvSpPr txBox="1">
            <a:spLocks/>
          </p:cNvSpPr>
          <p:nvPr/>
        </p:nvSpPr>
        <p:spPr>
          <a:xfrm>
            <a:off x="19639634" y="12106570"/>
            <a:ext cx="4440341" cy="59081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20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Total de predicciones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93ABB1E-4FF5-A532-892E-B8C1F7C5768D}"/>
              </a:ext>
            </a:extLst>
          </p:cNvPr>
          <p:cNvSpPr/>
          <p:nvPr/>
        </p:nvSpPr>
        <p:spPr>
          <a:xfrm>
            <a:off x="19443495" y="10635916"/>
            <a:ext cx="4613032" cy="231923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4034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D05E0-EA8B-8401-0316-53F893F9A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„Poner una cita aqui“">
            <a:extLst>
              <a:ext uri="{FF2B5EF4-FFF2-40B4-BE49-F238E27FC236}">
                <a16:creationId xmlns:a16="http://schemas.microsoft.com/office/drawing/2014/main" id="{4DBD5650-447C-68F3-E1DC-CFD711334AFD}"/>
              </a:ext>
            </a:extLst>
          </p:cNvPr>
          <p:cNvSpPr txBox="1">
            <a:spLocks/>
          </p:cNvSpPr>
          <p:nvPr/>
        </p:nvSpPr>
        <p:spPr>
          <a:xfrm>
            <a:off x="1817202" y="535497"/>
            <a:ext cx="18549484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¿De qué maneras se puede usar un ejercicio de segmentación para predecir miembros de un clúster?</a:t>
            </a:r>
          </a:p>
        </p:txBody>
      </p:sp>
      <p:sp>
        <p:nvSpPr>
          <p:cNvPr id="4" name="„Poner una cita aqui“">
            <a:extLst>
              <a:ext uri="{FF2B5EF4-FFF2-40B4-BE49-F238E27FC236}">
                <a16:creationId xmlns:a16="http://schemas.microsoft.com/office/drawing/2014/main" id="{44E42759-F3C2-7983-6EF5-B40A43D58215}"/>
              </a:ext>
            </a:extLst>
          </p:cNvPr>
          <p:cNvSpPr txBox="1">
            <a:spLocks/>
          </p:cNvSpPr>
          <p:nvPr/>
        </p:nvSpPr>
        <p:spPr>
          <a:xfrm>
            <a:off x="1664804" y="4111033"/>
            <a:ext cx="18549484" cy="83337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0" marR="0" lvl="0" indent="-11430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48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Intentar producir un modelo predictivo a partir de descriptores o información demográfica.</a:t>
            </a:r>
          </a:p>
          <a:p>
            <a:pPr marL="1143000" marR="0" lvl="0" indent="-11430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48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A pesar de que el modelo predictivo no sea muy exacto, se pueden usar ciertas variables para guiar a los equipos de venta en la probabilidad de pertenencia a los </a:t>
            </a:r>
            <a:r>
              <a:rPr lang="es-CO" sz="4800" dirty="0" err="1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clusters</a:t>
            </a:r>
            <a:r>
              <a:rPr lang="es-CO" sz="48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, que puede ser validada posteriormente.</a:t>
            </a:r>
          </a:p>
          <a:p>
            <a:pPr marL="1143000" marR="0" lvl="0" indent="-11430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4800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Aprovechar entrevistas individualizadas (ventas) para identificar miembros del clúster (arquetipo) e intentar así mejorar la efectividad de ventas.</a:t>
            </a:r>
          </a:p>
        </p:txBody>
      </p:sp>
    </p:spTree>
    <p:extLst>
      <p:ext uri="{BB962C8B-B14F-4D97-AF65-F5344CB8AC3E}">
        <p14:creationId xmlns:p14="http://schemas.microsoft.com/office/powerpoint/2010/main" val="4268609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2A53B25-4342-A92F-F99A-B5F160FD0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598" y="484094"/>
            <a:ext cx="22790875" cy="1274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34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„Poner una cita aqui“">
            <a:extLst>
              <a:ext uri="{FF2B5EF4-FFF2-40B4-BE49-F238E27FC236}">
                <a16:creationId xmlns:a16="http://schemas.microsoft.com/office/drawing/2014/main" id="{E3422F2F-FEE8-3524-1348-34B6FD82F087}"/>
              </a:ext>
            </a:extLst>
          </p:cNvPr>
          <p:cNvSpPr txBox="1">
            <a:spLocks/>
          </p:cNvSpPr>
          <p:nvPr/>
        </p:nvSpPr>
        <p:spPr>
          <a:xfrm>
            <a:off x="3275800" y="4515892"/>
            <a:ext cx="18549484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Ejemplo a partir de la encuesta creada en el curso</a:t>
            </a:r>
          </a:p>
        </p:txBody>
      </p:sp>
    </p:spTree>
    <p:extLst>
      <p:ext uri="{BB962C8B-B14F-4D97-AF65-F5344CB8AC3E}">
        <p14:creationId xmlns:p14="http://schemas.microsoft.com/office/powerpoint/2010/main" val="3494642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F1CEE-07EE-9187-A651-7191BAA78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„Poner una cita aqui“">
            <a:extLst>
              <a:ext uri="{FF2B5EF4-FFF2-40B4-BE49-F238E27FC236}">
                <a16:creationId xmlns:a16="http://schemas.microsoft.com/office/drawing/2014/main" id="{CA12C70C-4B0B-2C95-FE73-F0F3C02CDDD7}"/>
              </a:ext>
            </a:extLst>
          </p:cNvPr>
          <p:cNvSpPr txBox="1">
            <a:spLocks/>
          </p:cNvSpPr>
          <p:nvPr/>
        </p:nvSpPr>
        <p:spPr>
          <a:xfrm>
            <a:off x="3083295" y="863744"/>
            <a:ext cx="18549484" cy="10269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s-CO" sz="7200" b="1" dirty="0" err="1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Tips</a:t>
            </a:r>
            <a:r>
              <a:rPr lang="es-CO" sz="7200" b="1" dirty="0">
                <a:solidFill>
                  <a:srgbClr val="000000"/>
                </a:solidFill>
                <a:latin typeface="Lato" panose="020F0502020204030203" pitchFamily="34" charset="0"/>
                <a:ea typeface="Helvetica Light"/>
                <a:cs typeface="Helvetica Light"/>
                <a:sym typeface="Helvetica Light"/>
              </a:rPr>
              <a:t> para creación de instrumentos de medición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F367D07-5FE0-BE70-56BF-76946B0092B7}"/>
              </a:ext>
            </a:extLst>
          </p:cNvPr>
          <p:cNvSpPr txBox="1"/>
          <p:nvPr/>
        </p:nvSpPr>
        <p:spPr>
          <a:xfrm>
            <a:off x="1940830" y="3875261"/>
            <a:ext cx="18845043" cy="7879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O" sz="4400" dirty="0"/>
              <a:t>Define claramente los objetivos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O" sz="4400" dirty="0"/>
              <a:t>Mezcla información demográfica y de comportamiento (la información demográfica preferiblemente obtenerla de las bases de datos)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O" sz="4400" dirty="0"/>
              <a:t>No más de 10-15 preguntas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O" sz="4400" dirty="0"/>
              <a:t>No más de 2 – 3 preguntas abiertas.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O" sz="4400" dirty="0"/>
              <a:t>Recuerda dejar en la medida de lo posible los datos obligatorios.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s-CO" sz="4400" dirty="0"/>
              <a:t>Claridad de preguntas para evitar ambigüedades.</a:t>
            </a:r>
          </a:p>
          <a:p>
            <a:endParaRPr lang="es-CO" sz="4400" dirty="0"/>
          </a:p>
        </p:txBody>
      </p:sp>
    </p:spTree>
    <p:extLst>
      <p:ext uri="{BB962C8B-B14F-4D97-AF65-F5344CB8AC3E}">
        <p14:creationId xmlns:p14="http://schemas.microsoft.com/office/powerpoint/2010/main" val="3305436144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EDC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DCO" id="{9EA49E57-E790-694E-989B-C0CEC9536C50}" vid="{D0ABE3DA-E443-814E-BE4F-DADDD3C567A9}"/>
    </a:ext>
  </a:extLst>
</a:theme>
</file>

<file path=ppt/theme/theme2.xml><?xml version="1.0" encoding="utf-8"?>
<a:theme xmlns:a="http://schemas.openxmlformats.org/drawingml/2006/main" name="1_EDCO">
  <a:themeElements>
    <a:clrScheme name="Personalizados 1">
      <a:dk1>
        <a:srgbClr val="000000"/>
      </a:dk1>
      <a:lt1>
        <a:srgbClr val="FFFFFF"/>
      </a:lt1>
      <a:dk2>
        <a:srgbClr val="FCDF00"/>
      </a:dk2>
      <a:lt2>
        <a:srgbClr val="FEFFFE"/>
      </a:lt2>
      <a:accent1>
        <a:srgbClr val="08B4CB"/>
      </a:accent1>
      <a:accent2>
        <a:srgbClr val="FED300"/>
      </a:accent2>
      <a:accent3>
        <a:srgbClr val="D5D5D5"/>
      </a:accent3>
      <a:accent4>
        <a:srgbClr val="755C3A"/>
      </a:accent4>
      <a:accent5>
        <a:srgbClr val="69C8E1"/>
      </a:accent5>
      <a:accent6>
        <a:srgbClr val="FAE75E"/>
      </a:accent6>
      <a:hlink>
        <a:srgbClr val="0CB3CC"/>
      </a:hlink>
      <a:folHlink>
        <a:srgbClr val="0B96A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_EDCO_PPT_Plantilla" id="{CA5D9FD5-4D9B-5B47-ADED-CF38F76108C7}" vid="{91930CCC-F250-4B48-8686-D5000609D985}"/>
    </a:ext>
  </a:extLst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AF031E0BC2AD748B8051164B4CCE6BE" ma:contentTypeVersion="8" ma:contentTypeDescription="Crear nuevo documento." ma:contentTypeScope="" ma:versionID="6dfc965eb7b2d632d9e2539ac24470ce">
  <xsd:schema xmlns:xsd="http://www.w3.org/2001/XMLSchema" xmlns:xs="http://www.w3.org/2001/XMLSchema" xmlns:p="http://schemas.microsoft.com/office/2006/metadata/properties" xmlns:ns3="d005884e-b130-4f30-a318-d07709321f51" xmlns:ns4="da09404f-0ca9-4ad0-a1d8-42634fdce40b" targetNamespace="http://schemas.microsoft.com/office/2006/metadata/properties" ma:root="true" ma:fieldsID="785e8890ca6db63f0dd786b7f05f6451" ns3:_="" ns4:_="">
    <xsd:import namespace="d005884e-b130-4f30-a318-d07709321f51"/>
    <xsd:import namespace="da09404f-0ca9-4ad0-a1d8-42634fdce40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05884e-b130-4f30-a318-d07709321f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09404f-0ca9-4ad0-a1d8-42634fdce40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7592F9B-7939-486E-9E53-1EDB4EBC6A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05884e-b130-4f30-a318-d07709321f51"/>
    <ds:schemaRef ds:uri="da09404f-0ca9-4ad0-a1d8-42634fdce4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54C0866-408D-47DA-84EB-D96FD9575668}">
  <ds:schemaRefs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d005884e-b130-4f30-a318-d07709321f51"/>
    <ds:schemaRef ds:uri="http://purl.org/dc/dcmitype/"/>
    <ds:schemaRef ds:uri="da09404f-0ca9-4ad0-a1d8-42634fdce40b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3C63EF0-E5E7-4E91-8C15-D3F0708EDA3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EDCO</Template>
  <TotalTime>7466</TotalTime>
  <Words>542</Words>
  <Application>Microsoft Macintosh PowerPoint</Application>
  <PresentationFormat>Personalizado</PresentationFormat>
  <Paragraphs>88</Paragraphs>
  <Slides>13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Helvetica Neue</vt:lpstr>
      <vt:lpstr>Lato</vt:lpstr>
      <vt:lpstr>EDCO</vt:lpstr>
      <vt:lpstr>1_EDCO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Diagrama de correlación: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Maria Monica Prada Ojeda</dc:creator>
  <cp:lastModifiedBy>Carlos Andres Rodriguez Bayona</cp:lastModifiedBy>
  <cp:revision>277</cp:revision>
  <dcterms:created xsi:type="dcterms:W3CDTF">2019-09-16T13:50:46Z</dcterms:created>
  <dcterms:modified xsi:type="dcterms:W3CDTF">2024-11-13T01:44:53Z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0x0101007AF031E0BC2AD748B8051164B4CCE6BE</vt:lpwstr>
  </property>
</Properties>
</file>

<file path=docProps/thumbnail.jpeg>
</file>